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7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Gill Sans Light"/>
          <a:ea typeface="Gill Sans Light"/>
          <a:cs typeface="Gill Sans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21"/>
  </p:normalViewPr>
  <p:slideViewPr>
    <p:cSldViewPr snapToGrid="0" snapToObjects="1">
      <p:cViewPr varScale="1">
        <p:scale>
          <a:sx n="57" d="100"/>
          <a:sy n="57" d="100"/>
        </p:scale>
        <p:origin x="150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1pPr>
    <a:lvl2pPr indent="2286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2pPr>
    <a:lvl3pPr indent="4572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3pPr>
    <a:lvl4pPr indent="6858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4pPr>
    <a:lvl5pPr indent="9144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5pPr>
    <a:lvl6pPr indent="11430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6pPr>
    <a:lvl7pPr indent="13716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7pPr>
    <a:lvl8pPr indent="16002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8pPr>
    <a:lvl9pPr indent="18288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70000" y="50419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>
            <a:spLocks noGrp="1"/>
          </p:cNvSpPr>
          <p:nvPr>
            <p:ph type="body" sz="quarter" idx="13"/>
          </p:nvPr>
        </p:nvSpPr>
        <p:spPr>
          <a:xfrm>
            <a:off x="1270000" y="6362700"/>
            <a:ext cx="10464800" cy="4572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 i="1"/>
            </a:lvl1pPr>
          </a:lstStyle>
          <a:p>
            <a:r>
              <a:t>–Johnny Appleseed</a:t>
            </a:r>
          </a:p>
        </p:txBody>
      </p:sp>
      <p:sp>
        <p:nvSpPr>
          <p:cNvPr id="94" name="“Type a quote here.”"/>
          <p:cNvSpPr txBox="1">
            <a:spLocks noGrp="1"/>
          </p:cNvSpPr>
          <p:nvPr>
            <p:ph type="body" sz="quarter" idx="14"/>
          </p:nvPr>
        </p:nvSpPr>
        <p:spPr>
          <a:xfrm>
            <a:off x="1270000" y="4260849"/>
            <a:ext cx="10464800" cy="6223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40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“Type a quote here.” </a:t>
            </a:r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>
            <a:spLocks noGrp="1"/>
          </p:cNvSpPr>
          <p:nvPr>
            <p:ph type="pic" idx="13"/>
          </p:nvPr>
        </p:nvSpPr>
        <p:spPr>
          <a:xfrm>
            <a:off x="-949853" y="0"/>
            <a:ext cx="14904506" cy="9944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>
            <a:spLocks noGrp="1"/>
          </p:cNvSpPr>
          <p:nvPr>
            <p:ph type="pic" idx="13"/>
          </p:nvPr>
        </p:nvSpPr>
        <p:spPr>
          <a:xfrm>
            <a:off x="1622088" y="289099"/>
            <a:ext cx="9753603" cy="650578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70000" y="81534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>
            <a:spLocks noGrp="1"/>
          </p:cNvSpPr>
          <p:nvPr>
            <p:ph type="pic" idx="13"/>
          </p:nvPr>
        </p:nvSpPr>
        <p:spPr>
          <a:xfrm>
            <a:off x="2263775" y="613833"/>
            <a:ext cx="12401550" cy="82677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4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952500" y="4724400"/>
            <a:ext cx="5334000" cy="4114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>
            <a:spLocks noGrp="1"/>
          </p:cNvSpPr>
          <p:nvPr>
            <p:ph type="pic" idx="13"/>
          </p:nvPr>
        </p:nvSpPr>
        <p:spPr>
          <a:xfrm>
            <a:off x="4086225" y="2586566"/>
            <a:ext cx="9429750" cy="62865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>
            <a:spLocks noGrp="1"/>
          </p:cNvSpPr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>
            <a:spLocks noGrp="1"/>
          </p:cNvSpPr>
          <p:nvPr>
            <p:ph type="pic" sz="quarter" idx="13"/>
          </p:nvPr>
        </p:nvSpPr>
        <p:spPr>
          <a:xfrm>
            <a:off x="6680200" y="5029200"/>
            <a:ext cx="6054748" cy="4038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Image"/>
          <p:cNvSpPr>
            <a:spLocks noGrp="1"/>
          </p:cNvSpPr>
          <p:nvPr>
            <p:ph type="pic" sz="quarter" idx="14"/>
          </p:nvPr>
        </p:nvSpPr>
        <p:spPr>
          <a:xfrm>
            <a:off x="6502400" y="889000"/>
            <a:ext cx="5867400" cy="39116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Image"/>
          <p:cNvSpPr>
            <a:spLocks noGrp="1"/>
          </p:cNvSpPr>
          <p:nvPr>
            <p:ph type="pic" idx="15"/>
          </p:nvPr>
        </p:nvSpPr>
        <p:spPr>
          <a:xfrm>
            <a:off x="-2374900" y="889000"/>
            <a:ext cx="11982450" cy="79883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40263" y="9296400"/>
            <a:ext cx="317501" cy="330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600" b="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9pPr>
    </p:titleStyle>
    <p:bodyStyle>
      <a:lvl1pPr marL="508000" marR="0" indent="-5080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1pPr>
      <a:lvl2pPr marL="952500" marR="0" indent="-5080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2pPr>
      <a:lvl3pPr marL="1397000" marR="0" indent="-5080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"/><Relationship Id="rId2" Type="http://schemas.openxmlformats.org/officeDocument/2006/relationships/image" Target="../media/image2.ti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.ti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[301] Dictionary Nesting"/>
          <p:cNvSpPr txBox="1">
            <a:spLocks noGrp="1"/>
          </p:cNvSpPr>
          <p:nvPr>
            <p:ph type="ctrTitle"/>
          </p:nvPr>
        </p:nvSpPr>
        <p:spPr>
          <a:xfrm>
            <a:off x="210740" y="2019300"/>
            <a:ext cx="12583320" cy="3302000"/>
          </a:xfrm>
          <a:prstGeom prst="rect">
            <a:avLst/>
          </a:prstGeom>
        </p:spPr>
        <p:txBody>
          <a:bodyPr/>
          <a:lstStyle>
            <a:lvl1pPr>
              <a:defRPr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dirty="0"/>
              <a:t>[</a:t>
            </a:r>
            <a:r>
              <a:rPr lang="en-US" dirty="0"/>
              <a:t>220</a:t>
            </a:r>
            <a:r>
              <a:rPr dirty="0"/>
              <a:t>] Dictionary Nesting</a:t>
            </a:r>
          </a:p>
        </p:txBody>
      </p:sp>
      <p:sp>
        <p:nvSpPr>
          <p:cNvPr id="6" name="Tyler Caraza-Harter">
            <a:extLst>
              <a:ext uri="{FF2B5EF4-FFF2-40B4-BE49-F238E27FC236}">
                <a16:creationId xmlns:a16="http://schemas.microsoft.com/office/drawing/2014/main" id="{41A2E75D-D0CA-3842-8898-651ECC9E34CE}"/>
              </a:ext>
            </a:extLst>
          </p:cNvPr>
          <p:cNvSpPr txBox="1">
            <a:spLocks/>
          </p:cNvSpPr>
          <p:nvPr/>
        </p:nvSpPr>
        <p:spPr>
          <a:xfrm>
            <a:off x="1270000" y="5422900"/>
            <a:ext cx="10464800" cy="1130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t">
            <a:normAutofit lnSpcReduction="10000"/>
          </a:bodyPr>
          <a:lstStyle>
            <a:lvl1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700" b="0" i="0" u="none" strike="noStrike" cap="none" spc="0" baseline="0"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1pPr>
            <a:lvl2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700" b="0" i="0" u="none" strike="noStrike" cap="none" spc="0" baseline="0"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2pPr>
            <a:lvl3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700" b="0" i="0" u="none" strike="noStrike" cap="none" spc="0" baseline="0"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3pPr>
            <a:lvl4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700" b="0" i="0" u="none" strike="noStrike" cap="none" spc="0" baseline="0"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4pPr>
            <a:lvl5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700" b="0" i="0" u="none" strike="noStrike" cap="none" spc="0" baseline="0"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5pPr>
            <a:lvl6pPr marL="2667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3200" b="0" i="0" u="none" strike="noStrike" cap="none" spc="0" baseline="0"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6pPr>
            <a:lvl7pPr marL="3111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3200" b="0" i="0" u="none" strike="noStrike" cap="none" spc="0" baseline="0"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7pPr>
            <a:lvl8pPr marL="3556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3200" b="0" i="0" u="none" strike="noStrike" cap="none" spc="0" baseline="0"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8pPr>
            <a:lvl9pPr marL="4000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3200" b="0" i="0" u="none" strike="noStrike" cap="none" spc="0" baseline="0"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hangingPunct="1">
              <a:spcBef>
                <a:spcPct val="0"/>
              </a:spcBef>
            </a:pP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Meena </a:t>
            </a:r>
            <a:r>
              <a:rPr lang="en-US" alt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Syamkumar</a:t>
            </a:r>
            <a:endParaRPr lang="en-US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hangingPunct="1">
              <a:spcBef>
                <a:spcPct val="0"/>
              </a:spcBef>
            </a:pP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Mike </a:t>
            </a:r>
            <a:r>
              <a:rPr lang="en-US" alt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Doescher</a:t>
            </a:r>
            <a:endParaRPr lang="en-US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E76375D1-BC44-C74D-BD8E-B85EB6C082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21600" y="7124759"/>
            <a:ext cx="4495800" cy="841256"/>
          </a:xfrm>
          <a:prstGeom prst="rect">
            <a:avLst/>
          </a:prstGeom>
          <a:solidFill>
            <a:schemeClr val="accent1"/>
          </a:solidFill>
          <a:ln w="25400" algn="ctr">
            <a:solidFill>
              <a:srgbClr val="000000"/>
            </a:solidFill>
            <a:miter lim="4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400" b="1">
                <a:solidFill>
                  <a:srgbClr val="000000"/>
                </a:solidFill>
                <a:latin typeface="Gill Sans" panose="020B0502020104020203" pitchFamily="34" charset="-79"/>
                <a:ea typeface="Gill Sans" panose="020B0502020104020203" pitchFamily="34" charset="-79"/>
                <a:cs typeface="Gill Sans" panose="020B0502020104020203" pitchFamily="34" charset="-79"/>
                <a:sym typeface="Gill Sans" panose="020B0502020104020203" pitchFamily="34" charset="-79"/>
              </a:defRPr>
            </a:lvl1pPr>
            <a:lvl2pPr marL="742950" indent="-285750">
              <a:defRPr sz="2400" b="1">
                <a:solidFill>
                  <a:srgbClr val="000000"/>
                </a:solidFill>
                <a:latin typeface="Gill Sans" panose="020B0502020104020203" pitchFamily="34" charset="-79"/>
                <a:ea typeface="Gill Sans" panose="020B0502020104020203" pitchFamily="34" charset="-79"/>
                <a:cs typeface="Gill Sans" panose="020B0502020104020203" pitchFamily="34" charset="-79"/>
                <a:sym typeface="Gill Sans" panose="020B0502020104020203" pitchFamily="34" charset="-79"/>
              </a:defRPr>
            </a:lvl2pPr>
            <a:lvl3pPr marL="1143000" indent="-228600">
              <a:defRPr sz="2400" b="1">
                <a:solidFill>
                  <a:srgbClr val="000000"/>
                </a:solidFill>
                <a:latin typeface="Gill Sans" panose="020B0502020104020203" pitchFamily="34" charset="-79"/>
                <a:ea typeface="Gill Sans" panose="020B0502020104020203" pitchFamily="34" charset="-79"/>
                <a:cs typeface="Gill Sans" panose="020B0502020104020203" pitchFamily="34" charset="-79"/>
                <a:sym typeface="Gill Sans" panose="020B0502020104020203" pitchFamily="34" charset="-79"/>
              </a:defRPr>
            </a:lvl3pPr>
            <a:lvl4pPr marL="1600200" indent="-228600">
              <a:defRPr sz="2400" b="1">
                <a:solidFill>
                  <a:srgbClr val="000000"/>
                </a:solidFill>
                <a:latin typeface="Gill Sans" panose="020B0502020104020203" pitchFamily="34" charset="-79"/>
                <a:ea typeface="Gill Sans" panose="020B0502020104020203" pitchFamily="34" charset="-79"/>
                <a:cs typeface="Gill Sans" panose="020B0502020104020203" pitchFamily="34" charset="-79"/>
                <a:sym typeface="Gill Sans" panose="020B0502020104020203" pitchFamily="34" charset="-79"/>
              </a:defRPr>
            </a:lvl4pPr>
            <a:lvl5pPr marL="2057400" indent="-228600">
              <a:defRPr sz="2400" b="1">
                <a:solidFill>
                  <a:srgbClr val="000000"/>
                </a:solidFill>
                <a:latin typeface="Gill Sans" panose="020B0502020104020203" pitchFamily="34" charset="-79"/>
                <a:ea typeface="Gill Sans" panose="020B0502020104020203" pitchFamily="34" charset="-79"/>
                <a:cs typeface="Gill Sans" panose="020B0502020104020203" pitchFamily="34" charset="-79"/>
                <a:sym typeface="Gill Sans" panose="020B0502020104020203" pitchFamily="34" charset="-79"/>
              </a:defRPr>
            </a:lvl5pPr>
            <a:lvl6pPr marL="25146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Gill Sans" panose="020B0502020104020203" pitchFamily="34" charset="-79"/>
                <a:ea typeface="Gill Sans" panose="020B0502020104020203" pitchFamily="34" charset="-79"/>
                <a:cs typeface="Gill Sans" panose="020B0502020104020203" pitchFamily="34" charset="-79"/>
                <a:sym typeface="Gill Sans" panose="020B0502020104020203" pitchFamily="34" charset="-79"/>
              </a:defRPr>
            </a:lvl6pPr>
            <a:lvl7pPr marL="29718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Gill Sans" panose="020B0502020104020203" pitchFamily="34" charset="-79"/>
                <a:ea typeface="Gill Sans" panose="020B0502020104020203" pitchFamily="34" charset="-79"/>
                <a:cs typeface="Gill Sans" panose="020B0502020104020203" pitchFamily="34" charset="-79"/>
                <a:sym typeface="Gill Sans" panose="020B0502020104020203" pitchFamily="34" charset="-79"/>
              </a:defRPr>
            </a:lvl7pPr>
            <a:lvl8pPr marL="34290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Gill Sans" panose="020B0502020104020203" pitchFamily="34" charset="-79"/>
                <a:ea typeface="Gill Sans" panose="020B0502020104020203" pitchFamily="34" charset="-79"/>
                <a:cs typeface="Gill Sans" panose="020B0502020104020203" pitchFamily="34" charset="-79"/>
                <a:sym typeface="Gill Sans" panose="020B0502020104020203" pitchFamily="34" charset="-79"/>
              </a:defRPr>
            </a:lvl8pPr>
            <a:lvl9pPr marL="38862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Gill Sans" panose="020B0502020104020203" pitchFamily="34" charset="-79"/>
                <a:ea typeface="Gill Sans" panose="020B0502020104020203" pitchFamily="34" charset="-79"/>
                <a:cs typeface="Gill Sans" panose="020B0502020104020203" pitchFamily="34" charset="-79"/>
                <a:sym typeface="Gill Sans" panose="020B0502020104020203" pitchFamily="34" charset="-79"/>
              </a:defRPr>
            </a:lvl9pPr>
          </a:lstStyle>
          <a:p>
            <a:pPr algn="ctr" eaLnBrk="1"/>
            <a:r>
              <a:rPr lang="en-US" altLang="en-US" dirty="0">
                <a:latin typeface="Helvetica Neue" panose="02000503000000020004" pitchFamily="2" charset="0"/>
                <a:sym typeface="Helvetica Neue" panose="02000503000000020004" pitchFamily="2" charset="0"/>
              </a:rPr>
              <a:t>Cheaters caught: 0</a:t>
            </a:r>
          </a:p>
          <a:p>
            <a:pPr algn="ctr" eaLnBrk="1"/>
            <a:r>
              <a:rPr lang="en-US" altLang="en-US" dirty="0">
                <a:latin typeface="Helvetica Neue" panose="02000503000000020004" pitchFamily="2" charset="0"/>
                <a:sym typeface="Helvetica Neue" panose="02000503000000020004" pitchFamily="2" charset="0"/>
              </a:rPr>
              <a:t>Through P4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E409EB7-921B-4E84-9498-3D3FABC72D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6600" y="6940093"/>
            <a:ext cx="4495800" cy="1210588"/>
          </a:xfrm>
          <a:prstGeom prst="rect">
            <a:avLst/>
          </a:prstGeom>
          <a:solidFill>
            <a:schemeClr val="accent1"/>
          </a:solidFill>
          <a:ln w="25400" algn="ctr">
            <a:solidFill>
              <a:srgbClr val="000000"/>
            </a:solidFill>
            <a:miter lim="4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400" b="1">
                <a:solidFill>
                  <a:srgbClr val="000000"/>
                </a:solidFill>
                <a:latin typeface="Gill Sans" panose="020B0502020104020203" pitchFamily="34" charset="-79"/>
                <a:ea typeface="Gill Sans" panose="020B0502020104020203" pitchFamily="34" charset="-79"/>
                <a:cs typeface="Gill Sans" panose="020B0502020104020203" pitchFamily="34" charset="-79"/>
                <a:sym typeface="Gill Sans" panose="020B0502020104020203" pitchFamily="34" charset="-79"/>
              </a:defRPr>
            </a:lvl1pPr>
            <a:lvl2pPr marL="742950" indent="-285750">
              <a:defRPr sz="2400" b="1">
                <a:solidFill>
                  <a:srgbClr val="000000"/>
                </a:solidFill>
                <a:latin typeface="Gill Sans" panose="020B0502020104020203" pitchFamily="34" charset="-79"/>
                <a:ea typeface="Gill Sans" panose="020B0502020104020203" pitchFamily="34" charset="-79"/>
                <a:cs typeface="Gill Sans" panose="020B0502020104020203" pitchFamily="34" charset="-79"/>
                <a:sym typeface="Gill Sans" panose="020B0502020104020203" pitchFamily="34" charset="-79"/>
              </a:defRPr>
            </a:lvl2pPr>
            <a:lvl3pPr marL="1143000" indent="-228600">
              <a:defRPr sz="2400" b="1">
                <a:solidFill>
                  <a:srgbClr val="000000"/>
                </a:solidFill>
                <a:latin typeface="Gill Sans" panose="020B0502020104020203" pitchFamily="34" charset="-79"/>
                <a:ea typeface="Gill Sans" panose="020B0502020104020203" pitchFamily="34" charset="-79"/>
                <a:cs typeface="Gill Sans" panose="020B0502020104020203" pitchFamily="34" charset="-79"/>
                <a:sym typeface="Gill Sans" panose="020B0502020104020203" pitchFamily="34" charset="-79"/>
              </a:defRPr>
            </a:lvl3pPr>
            <a:lvl4pPr marL="1600200" indent="-228600">
              <a:defRPr sz="2400" b="1">
                <a:solidFill>
                  <a:srgbClr val="000000"/>
                </a:solidFill>
                <a:latin typeface="Gill Sans" panose="020B0502020104020203" pitchFamily="34" charset="-79"/>
                <a:ea typeface="Gill Sans" panose="020B0502020104020203" pitchFamily="34" charset="-79"/>
                <a:cs typeface="Gill Sans" panose="020B0502020104020203" pitchFamily="34" charset="-79"/>
                <a:sym typeface="Gill Sans" panose="020B0502020104020203" pitchFamily="34" charset="-79"/>
              </a:defRPr>
            </a:lvl4pPr>
            <a:lvl5pPr marL="2057400" indent="-228600">
              <a:defRPr sz="2400" b="1">
                <a:solidFill>
                  <a:srgbClr val="000000"/>
                </a:solidFill>
                <a:latin typeface="Gill Sans" panose="020B0502020104020203" pitchFamily="34" charset="-79"/>
                <a:ea typeface="Gill Sans" panose="020B0502020104020203" pitchFamily="34" charset="-79"/>
                <a:cs typeface="Gill Sans" panose="020B0502020104020203" pitchFamily="34" charset="-79"/>
                <a:sym typeface="Gill Sans" panose="020B0502020104020203" pitchFamily="34" charset="-79"/>
              </a:defRPr>
            </a:lvl5pPr>
            <a:lvl6pPr marL="25146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Gill Sans" panose="020B0502020104020203" pitchFamily="34" charset="-79"/>
                <a:ea typeface="Gill Sans" panose="020B0502020104020203" pitchFamily="34" charset="-79"/>
                <a:cs typeface="Gill Sans" panose="020B0502020104020203" pitchFamily="34" charset="-79"/>
                <a:sym typeface="Gill Sans" panose="020B0502020104020203" pitchFamily="34" charset="-79"/>
              </a:defRPr>
            </a:lvl6pPr>
            <a:lvl7pPr marL="29718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Gill Sans" panose="020B0502020104020203" pitchFamily="34" charset="-79"/>
                <a:ea typeface="Gill Sans" panose="020B0502020104020203" pitchFamily="34" charset="-79"/>
                <a:cs typeface="Gill Sans" panose="020B0502020104020203" pitchFamily="34" charset="-79"/>
                <a:sym typeface="Gill Sans" panose="020B0502020104020203" pitchFamily="34" charset="-79"/>
              </a:defRPr>
            </a:lvl7pPr>
            <a:lvl8pPr marL="34290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Gill Sans" panose="020B0502020104020203" pitchFamily="34" charset="-79"/>
                <a:ea typeface="Gill Sans" panose="020B0502020104020203" pitchFamily="34" charset="-79"/>
                <a:cs typeface="Gill Sans" panose="020B0502020104020203" pitchFamily="34" charset="-79"/>
                <a:sym typeface="Gill Sans" panose="020B0502020104020203" pitchFamily="34" charset="-79"/>
              </a:defRPr>
            </a:lvl8pPr>
            <a:lvl9pPr marL="38862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Gill Sans" panose="020B0502020104020203" pitchFamily="34" charset="-79"/>
                <a:ea typeface="Gill Sans" panose="020B0502020104020203" pitchFamily="34" charset="-79"/>
                <a:cs typeface="Gill Sans" panose="020B0502020104020203" pitchFamily="34" charset="-79"/>
                <a:sym typeface="Gill Sans" panose="020B0502020104020203" pitchFamily="34" charset="-79"/>
              </a:defRPr>
            </a:lvl9pPr>
          </a:lstStyle>
          <a:p>
            <a:pPr algn="ctr" eaLnBrk="1"/>
            <a:r>
              <a:rPr lang="en-US" altLang="en-US" dirty="0">
                <a:latin typeface="Helvetica Neue" panose="02000503000000020004" pitchFamily="2" charset="0"/>
                <a:sym typeface="Helvetica Neue" panose="02000503000000020004" pitchFamily="2" charset="0"/>
              </a:rPr>
              <a:t>Download code for </a:t>
            </a:r>
          </a:p>
          <a:p>
            <a:pPr algn="ctr" eaLnBrk="1"/>
            <a:r>
              <a:rPr lang="en-US" altLang="en-US" dirty="0">
                <a:latin typeface="Helvetica Neue" panose="02000503000000020004" pitchFamily="2" charset="0"/>
                <a:sym typeface="Helvetica Neue" panose="02000503000000020004" pitchFamily="2" charset="0"/>
              </a:rPr>
              <a:t>today to </a:t>
            </a:r>
          </a:p>
          <a:p>
            <a:pPr algn="ctr" eaLnBrk="1"/>
            <a:r>
              <a:rPr lang="en-US" altLang="en-US" dirty="0">
                <a:latin typeface="Helvetica Neue" panose="02000503000000020004" pitchFamily="2" charset="0"/>
                <a:sym typeface="Helvetica Neue" panose="02000503000000020004" pitchFamily="2" charset="0"/>
              </a:rPr>
              <a:t>follow along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len, in, for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len, in, for</a:t>
            </a:r>
          </a:p>
        </p:txBody>
      </p:sp>
      <p:sp>
        <p:nvSpPr>
          <p:cNvPr id="195" name="num_words = {0:“zero”, 1:”one”, 2:”two”, 3:”three”}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540877" cy="7684494"/>
          </a:xfrm>
          <a:prstGeom prst="rect">
            <a:avLst/>
          </a:prstGeom>
        </p:spPr>
        <p:txBody>
          <a:bodyPr anchor="t"/>
          <a:lstStyle/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num_words = {0:“zero”, 1:”one”, 2:”two”, 3:”three”}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br/>
            <a:r>
              <a:t>print(len(num_words))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br/>
            <a:r>
              <a:t>print(1 in num_words)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br/>
            <a:r>
              <a:t>print(“one” in num_words)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br/>
            <a:endParaRPr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for x in num_words: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    print(x,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num_words[x]</a:t>
            </a:r>
            <a:r>
              <a:t>)</a:t>
            </a:r>
          </a:p>
        </p:txBody>
      </p:sp>
      <p:sp>
        <p:nvSpPr>
          <p:cNvPr id="196" name="Arrow"/>
          <p:cNvSpPr/>
          <p:nvPr/>
        </p:nvSpPr>
        <p:spPr>
          <a:xfrm>
            <a:off x="5867400" y="2559050"/>
            <a:ext cx="1270000" cy="12700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97" name="4"/>
          <p:cNvSpPr txBox="1"/>
          <p:nvPr/>
        </p:nvSpPr>
        <p:spPr>
          <a:xfrm>
            <a:off x="7724626" y="2794000"/>
            <a:ext cx="476548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/>
            </a:lvl1pPr>
          </a:lstStyle>
          <a:p>
            <a:r>
              <a:t>4</a:t>
            </a:r>
          </a:p>
        </p:txBody>
      </p:sp>
      <p:sp>
        <p:nvSpPr>
          <p:cNvPr id="198" name="Arrow"/>
          <p:cNvSpPr/>
          <p:nvPr/>
        </p:nvSpPr>
        <p:spPr>
          <a:xfrm>
            <a:off x="6096000" y="3867150"/>
            <a:ext cx="1270000" cy="12700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99" name="True"/>
          <p:cNvSpPr txBox="1"/>
          <p:nvPr/>
        </p:nvSpPr>
        <p:spPr>
          <a:xfrm>
            <a:off x="8060690" y="4102100"/>
            <a:ext cx="1608237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800"/>
            </a:lvl1pPr>
          </a:lstStyle>
          <a:p>
            <a:r>
              <a:t>True</a:t>
            </a:r>
          </a:p>
        </p:txBody>
      </p:sp>
      <p:sp>
        <p:nvSpPr>
          <p:cNvPr id="200" name="Arrow"/>
          <p:cNvSpPr/>
          <p:nvPr/>
        </p:nvSpPr>
        <p:spPr>
          <a:xfrm>
            <a:off x="6477000" y="5137150"/>
            <a:ext cx="1270000" cy="12700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01" name="False (it is only checking keys, not vals)"/>
          <p:cNvSpPr txBox="1"/>
          <p:nvPr/>
        </p:nvSpPr>
        <p:spPr>
          <a:xfrm>
            <a:off x="8314690" y="5361891"/>
            <a:ext cx="4185643" cy="1155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 sz="4800"/>
            </a:pPr>
            <a:r>
              <a:t>False</a:t>
            </a:r>
            <a:br/>
            <a:r>
              <a:rPr sz="2400" b="0"/>
              <a:t>(it is only checking keys, not vals)</a:t>
            </a:r>
          </a:p>
        </p:txBody>
      </p:sp>
      <p:sp>
        <p:nvSpPr>
          <p:cNvPr id="202" name="2 two…"/>
          <p:cNvSpPr txBox="1"/>
          <p:nvPr/>
        </p:nvSpPr>
        <p:spPr>
          <a:xfrm>
            <a:off x="8320481" y="6894969"/>
            <a:ext cx="1614224" cy="20723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3200"/>
            </a:pPr>
            <a:r>
              <a:rPr lang="en-US" dirty="0"/>
              <a:t>0</a:t>
            </a:r>
            <a:r>
              <a:rPr dirty="0"/>
              <a:t> </a:t>
            </a:r>
            <a:r>
              <a:rPr lang="en-US"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zero</a:t>
            </a:r>
            <a:endParaRPr dirty="0">
              <a:solidFill>
                <a:schemeClr val="accent5">
                  <a:hueOff val="-82419"/>
                  <a:satOff val="-9513"/>
                  <a:lumOff val="-16343"/>
                </a:schemeClr>
              </a:solidFill>
            </a:endParaRPr>
          </a:p>
          <a:p>
            <a:pPr algn="l">
              <a:defRPr sz="3200"/>
            </a:pPr>
            <a:r>
              <a:rPr dirty="0"/>
              <a:t>1 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one</a:t>
            </a:r>
          </a:p>
          <a:p>
            <a:pPr algn="l">
              <a:defRPr sz="3200"/>
            </a:pPr>
            <a:r>
              <a:rPr lang="en-US" dirty="0"/>
              <a:t>2</a:t>
            </a:r>
            <a:r>
              <a:rPr dirty="0"/>
              <a:t> </a:t>
            </a:r>
            <a:r>
              <a:rPr lang="en-US"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two</a:t>
            </a:r>
            <a:endParaRPr dirty="0">
              <a:solidFill>
                <a:schemeClr val="accent5">
                  <a:hueOff val="-82419"/>
                  <a:satOff val="-9513"/>
                  <a:lumOff val="-16343"/>
                </a:schemeClr>
              </a:solidFill>
            </a:endParaRPr>
          </a:p>
          <a:p>
            <a:pPr algn="l">
              <a:defRPr sz="3200"/>
            </a:pPr>
            <a:r>
              <a:rPr dirty="0"/>
              <a:t>3 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three</a:t>
            </a:r>
          </a:p>
        </p:txBody>
      </p:sp>
      <p:sp>
        <p:nvSpPr>
          <p:cNvPr id="203" name="Arrow"/>
          <p:cNvSpPr/>
          <p:nvPr/>
        </p:nvSpPr>
        <p:spPr>
          <a:xfrm>
            <a:off x="6697344" y="6673850"/>
            <a:ext cx="1270001" cy="12700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06" name="Connection Line"/>
          <p:cNvSpPr/>
          <p:nvPr/>
        </p:nvSpPr>
        <p:spPr>
          <a:xfrm>
            <a:off x="4587075" y="7746983"/>
            <a:ext cx="205820" cy="8866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928" h="21600" extrusionOk="0">
                <a:moveTo>
                  <a:pt x="16928" y="0"/>
                </a:moveTo>
                <a:cubicBezTo>
                  <a:pt x="-962" y="8523"/>
                  <a:pt x="-4672" y="15723"/>
                  <a:pt x="5797" y="21600"/>
                </a:cubicBezTo>
              </a:path>
            </a:pathLst>
          </a:custGeom>
          <a:ln w="508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205" name="you can iterate over values…"/>
          <p:cNvSpPr txBox="1"/>
          <p:nvPr/>
        </p:nvSpPr>
        <p:spPr>
          <a:xfrm>
            <a:off x="1180504" y="8641680"/>
            <a:ext cx="5030392" cy="8141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you can iterate over values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by combining a </a:t>
            </a:r>
            <a:r>
              <a:rPr b="1"/>
              <a:t>for loop</a:t>
            </a:r>
            <a:r>
              <a:t> with </a:t>
            </a:r>
            <a:r>
              <a:rPr b="1"/>
              <a:t>lookup</a:t>
            </a: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Extracting keys and value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Extracting keys and values</a:t>
            </a:r>
          </a:p>
        </p:txBody>
      </p:sp>
      <p:sp>
        <p:nvSpPr>
          <p:cNvPr id="209" name="num_words = {0:“zero”, 1:”one”, 2:”two”, 3:”three”}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540877" cy="7684494"/>
          </a:xfrm>
          <a:prstGeom prst="rect">
            <a:avLst/>
          </a:prstGeom>
        </p:spPr>
        <p:txBody>
          <a:bodyPr anchor="t"/>
          <a:lstStyle/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num_words = {0:“zero”, 1:”one”, 2:”two”, 3:”three”}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br/>
            <a:r>
              <a:t>print(</a:t>
            </a:r>
            <a:r>
              <a:rPr b="1"/>
              <a:t>type</a:t>
            </a:r>
            <a:r>
              <a:t>(num_words</a:t>
            </a:r>
            <a:r>
              <a: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.keys()</a:t>
            </a:r>
            <a:r>
              <a:t>))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br/>
            <a:r>
              <a:t>print(</a:t>
            </a:r>
            <a:r>
              <a:rPr b="1"/>
              <a:t>type</a:t>
            </a:r>
            <a:r>
              <a:t>(num_words</a:t>
            </a:r>
            <a:r>
              <a: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.values()</a:t>
            </a:r>
            <a:r>
              <a:t>))</a:t>
            </a:r>
          </a:p>
        </p:txBody>
      </p:sp>
      <p:sp>
        <p:nvSpPr>
          <p:cNvPr id="210" name="Arrow"/>
          <p:cNvSpPr/>
          <p:nvPr/>
        </p:nvSpPr>
        <p:spPr>
          <a:xfrm>
            <a:off x="7416800" y="2559050"/>
            <a:ext cx="1270000" cy="12700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11" name="&lt;class 'dict_keys'&gt;"/>
          <p:cNvSpPr txBox="1"/>
          <p:nvPr/>
        </p:nvSpPr>
        <p:spPr>
          <a:xfrm>
            <a:off x="9063980" y="2965449"/>
            <a:ext cx="292864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&lt;class 'dict_keys'&gt;</a:t>
            </a:r>
          </a:p>
        </p:txBody>
      </p:sp>
      <p:sp>
        <p:nvSpPr>
          <p:cNvPr id="212" name="Arrow"/>
          <p:cNvSpPr/>
          <p:nvPr/>
        </p:nvSpPr>
        <p:spPr>
          <a:xfrm>
            <a:off x="7810500" y="3854450"/>
            <a:ext cx="1270000" cy="12700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13" name="&lt;class 'dict_values'&gt;"/>
          <p:cNvSpPr txBox="1"/>
          <p:nvPr/>
        </p:nvSpPr>
        <p:spPr>
          <a:xfrm>
            <a:off x="9319121" y="4260849"/>
            <a:ext cx="320575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&lt;class 'dict_values'&gt;</a:t>
            </a:r>
          </a:p>
        </p:txBody>
      </p:sp>
      <p:sp>
        <p:nvSpPr>
          <p:cNvPr id="214" name="don’t worry about these…"/>
          <p:cNvSpPr txBox="1"/>
          <p:nvPr/>
        </p:nvSpPr>
        <p:spPr>
          <a:xfrm>
            <a:off x="8898111" y="5670549"/>
            <a:ext cx="3260378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don’t worry about these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new types, because we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can force them to be lists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Extracting keys and value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Extracting keys and values</a:t>
            </a:r>
          </a:p>
        </p:txBody>
      </p:sp>
      <p:sp>
        <p:nvSpPr>
          <p:cNvPr id="217" name="num_words = {0:“zero”, 1:”one”, 2:”two”, 3:”three”}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540877" cy="7684494"/>
          </a:xfrm>
          <a:prstGeom prst="rect">
            <a:avLst/>
          </a:prstGeom>
        </p:spPr>
        <p:txBody>
          <a:bodyPr anchor="t"/>
          <a:lstStyle/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num_words</a:t>
            </a:r>
            <a:r>
              <a:rPr dirty="0"/>
              <a:t> = {0:“zero”, 1:”one”, 2:”two”, 3:”three”}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 dirty="0"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br>
              <a:rPr dirty="0"/>
            </a:br>
            <a:r>
              <a:rPr dirty="0"/>
              <a:t>print(</a:t>
            </a:r>
            <a:r>
              <a:rPr b="1" dirty="0"/>
              <a:t>type</a:t>
            </a:r>
            <a:r>
              <a:rPr dirty="0"/>
              <a:t>(</a:t>
            </a:r>
            <a:r>
              <a:rPr dirty="0" err="1"/>
              <a:t>num_words</a:t>
            </a:r>
            <a:r>
              <a:rPr dirty="0" err="1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.keys</a:t>
            </a:r>
            <a:r>
              <a:rPr dirty="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()</a:t>
            </a:r>
            <a:r>
              <a:rPr dirty="0"/>
              <a:t>))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 dirty="0"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br>
              <a:rPr dirty="0"/>
            </a:br>
            <a:r>
              <a:rPr dirty="0"/>
              <a:t>print(</a:t>
            </a:r>
            <a:r>
              <a:rPr b="1" dirty="0"/>
              <a:t>type</a:t>
            </a:r>
            <a:r>
              <a:rPr dirty="0"/>
              <a:t>(</a:t>
            </a:r>
            <a:r>
              <a:rPr dirty="0" err="1"/>
              <a:t>num_words</a:t>
            </a:r>
            <a:r>
              <a:rPr dirty="0" err="1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.values</a:t>
            </a:r>
            <a:r>
              <a:rPr dirty="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()</a:t>
            </a:r>
            <a:r>
              <a:rPr dirty="0"/>
              <a:t>))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 dirty="0"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 dirty="0"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 dirty="0"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print(</a:t>
            </a:r>
            <a:r>
              <a:rPr b="1" dirty="0"/>
              <a:t>list</a:t>
            </a:r>
            <a:r>
              <a:rPr dirty="0"/>
              <a:t>(</a:t>
            </a:r>
            <a:r>
              <a:rPr dirty="0" err="1"/>
              <a:t>num_words</a:t>
            </a:r>
            <a:r>
              <a:rPr dirty="0" err="1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.keys</a:t>
            </a:r>
            <a:r>
              <a:rPr dirty="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()</a:t>
            </a:r>
            <a:r>
              <a:rPr dirty="0"/>
              <a:t>))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 dirty="0"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br>
              <a:rPr dirty="0"/>
            </a:br>
            <a:r>
              <a:rPr dirty="0"/>
              <a:t>print(</a:t>
            </a:r>
            <a:r>
              <a:rPr b="1" dirty="0"/>
              <a:t>list</a:t>
            </a:r>
            <a:r>
              <a:rPr dirty="0"/>
              <a:t>(</a:t>
            </a:r>
            <a:r>
              <a:rPr dirty="0" err="1"/>
              <a:t>num_words</a:t>
            </a:r>
            <a:r>
              <a:rPr dirty="0" err="1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.values</a:t>
            </a:r>
            <a:r>
              <a:rPr dirty="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()</a:t>
            </a:r>
            <a:r>
              <a:rPr dirty="0"/>
              <a:t>))</a:t>
            </a:r>
          </a:p>
        </p:txBody>
      </p:sp>
      <p:sp>
        <p:nvSpPr>
          <p:cNvPr id="218" name="Arrow"/>
          <p:cNvSpPr/>
          <p:nvPr/>
        </p:nvSpPr>
        <p:spPr>
          <a:xfrm>
            <a:off x="7416800" y="2559050"/>
            <a:ext cx="1270000" cy="12700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19" name="&lt;class 'dict_keys'&gt;"/>
          <p:cNvSpPr txBox="1"/>
          <p:nvPr/>
        </p:nvSpPr>
        <p:spPr>
          <a:xfrm>
            <a:off x="9063980" y="2965449"/>
            <a:ext cx="292864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&lt;class 'dict_keys'&gt;</a:t>
            </a:r>
          </a:p>
        </p:txBody>
      </p:sp>
      <p:sp>
        <p:nvSpPr>
          <p:cNvPr id="220" name="Arrow"/>
          <p:cNvSpPr/>
          <p:nvPr/>
        </p:nvSpPr>
        <p:spPr>
          <a:xfrm>
            <a:off x="7810500" y="3854450"/>
            <a:ext cx="1270000" cy="12700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21" name="&lt;class 'dict_values'&gt;"/>
          <p:cNvSpPr txBox="1"/>
          <p:nvPr/>
        </p:nvSpPr>
        <p:spPr>
          <a:xfrm>
            <a:off x="9319121" y="4260849"/>
            <a:ext cx="320575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&lt;class 'dict_values'&gt;</a:t>
            </a:r>
          </a:p>
        </p:txBody>
      </p:sp>
      <p:sp>
        <p:nvSpPr>
          <p:cNvPr id="222" name="Arrow"/>
          <p:cNvSpPr/>
          <p:nvPr/>
        </p:nvSpPr>
        <p:spPr>
          <a:xfrm>
            <a:off x="7327900" y="5554320"/>
            <a:ext cx="1270000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23" name="[3, 1, 2, 0]"/>
          <p:cNvSpPr txBox="1"/>
          <p:nvPr/>
        </p:nvSpPr>
        <p:spPr>
          <a:xfrm>
            <a:off x="8871642" y="5953359"/>
            <a:ext cx="1662314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dirty="0"/>
              <a:t>[0, 1, 2, 3]</a:t>
            </a:r>
          </a:p>
        </p:txBody>
      </p:sp>
      <p:sp>
        <p:nvSpPr>
          <p:cNvPr id="224" name="Arrow"/>
          <p:cNvSpPr/>
          <p:nvPr/>
        </p:nvSpPr>
        <p:spPr>
          <a:xfrm>
            <a:off x="7721600" y="6849720"/>
            <a:ext cx="1270000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25" name="[“one”, “two”,     “zero”, “three”]"/>
          <p:cNvSpPr txBox="1"/>
          <p:nvPr/>
        </p:nvSpPr>
        <p:spPr>
          <a:xfrm>
            <a:off x="8964399" y="7064093"/>
            <a:ext cx="2670603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dirty="0"/>
              <a:t>[</a:t>
            </a:r>
            <a:r>
              <a:rPr lang="en-US" dirty="0"/>
              <a:t> “zero”, “one”, </a:t>
            </a:r>
          </a:p>
          <a:p>
            <a:r>
              <a:rPr lang="en-US" dirty="0"/>
              <a:t>“two”, “three”</a:t>
            </a:r>
            <a:r>
              <a:rPr dirty="0"/>
              <a:t>]</a:t>
            </a: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Defaults with get and pop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Defaults with get and pop</a:t>
            </a:r>
          </a:p>
        </p:txBody>
      </p:sp>
      <p:sp>
        <p:nvSpPr>
          <p:cNvPr id="228" name="suffix = {1:“st”, 2:”nd”, 3:”rd”}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540877" cy="7684494"/>
          </a:xfrm>
          <a:prstGeom prst="rect">
            <a:avLst/>
          </a:prstGeom>
        </p:spPr>
        <p:txBody>
          <a:bodyPr anchor="t"/>
          <a:lstStyle/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suffix = {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1</a:t>
            </a:r>
            <a:r>
              <a:t>:“st”, 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2</a:t>
            </a:r>
            <a:r>
              <a:t>:”nd”, 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3</a:t>
            </a:r>
            <a:r>
              <a:t>:”rd”}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suffix.pop(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0</a:t>
            </a:r>
            <a:r>
              <a:t>) </a:t>
            </a:r>
            <a:r>
              <a:rPr>
                <a:solidFill>
                  <a:srgbClr val="929292"/>
                </a:solidFill>
              </a:rPr>
              <a:t># delete fails, because no key 0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>
              <a:solidFill>
                <a:srgbClr val="929292"/>
              </a:solidFill>
            </a:endParaRP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>
              <a:solidFill>
                <a:srgbClr val="929292"/>
              </a:solidFill>
            </a:endParaRP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suffix[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4</a:t>
            </a:r>
            <a:r>
              <a:t>] </a:t>
            </a:r>
            <a:r>
              <a:rPr>
                <a:solidFill>
                  <a:srgbClr val="929292"/>
                </a:solidFill>
              </a:rPr>
              <a:t># lookup fails because no key 4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>
              <a:solidFill>
                <a:srgbClr val="929292"/>
              </a:solidFill>
            </a:endParaRP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>
              <a:solidFill>
                <a:srgbClr val="929292"/>
              </a:solidFill>
            </a:endParaRPr>
          </a:p>
        </p:txBody>
      </p:sp>
      <p:sp>
        <p:nvSpPr>
          <p:cNvPr id="229" name="Dingbat X"/>
          <p:cNvSpPr/>
          <p:nvPr/>
        </p:nvSpPr>
        <p:spPr>
          <a:xfrm>
            <a:off x="322439" y="4144096"/>
            <a:ext cx="587315" cy="6940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4" h="21548" extrusionOk="0">
                <a:moveTo>
                  <a:pt x="18655" y="0"/>
                </a:moveTo>
                <a:cubicBezTo>
                  <a:pt x="18494" y="5"/>
                  <a:pt x="18333" y="109"/>
                  <a:pt x="18066" y="314"/>
                </a:cubicBezTo>
                <a:cubicBezTo>
                  <a:pt x="15478" y="2289"/>
                  <a:pt x="13027" y="4381"/>
                  <a:pt x="10727" y="6600"/>
                </a:cubicBezTo>
                <a:cubicBezTo>
                  <a:pt x="10587" y="6735"/>
                  <a:pt x="10434" y="6862"/>
                  <a:pt x="10258" y="7020"/>
                </a:cubicBezTo>
                <a:cubicBezTo>
                  <a:pt x="10102" y="6832"/>
                  <a:pt x="9974" y="6685"/>
                  <a:pt x="9856" y="6533"/>
                </a:cubicBezTo>
                <a:cubicBezTo>
                  <a:pt x="8908" y="5315"/>
                  <a:pt x="7971" y="4091"/>
                  <a:pt x="7009" y="2882"/>
                </a:cubicBezTo>
                <a:cubicBezTo>
                  <a:pt x="6625" y="2399"/>
                  <a:pt x="6178" y="1951"/>
                  <a:pt x="5769" y="1483"/>
                </a:cubicBezTo>
                <a:cubicBezTo>
                  <a:pt x="5573" y="1260"/>
                  <a:pt x="5327" y="1254"/>
                  <a:pt x="5044" y="1314"/>
                </a:cubicBezTo>
                <a:cubicBezTo>
                  <a:pt x="4759" y="1375"/>
                  <a:pt x="4593" y="1540"/>
                  <a:pt x="4590" y="1770"/>
                </a:cubicBezTo>
                <a:cubicBezTo>
                  <a:pt x="4583" y="2129"/>
                  <a:pt x="4349" y="2291"/>
                  <a:pt x="3989" y="2389"/>
                </a:cubicBezTo>
                <a:cubicBezTo>
                  <a:pt x="3741" y="2232"/>
                  <a:pt x="3498" y="2079"/>
                  <a:pt x="3221" y="1904"/>
                </a:cubicBezTo>
                <a:cubicBezTo>
                  <a:pt x="2922" y="2176"/>
                  <a:pt x="2660" y="2427"/>
                  <a:pt x="2382" y="2665"/>
                </a:cubicBezTo>
                <a:cubicBezTo>
                  <a:pt x="2135" y="2876"/>
                  <a:pt x="2125" y="3090"/>
                  <a:pt x="2231" y="3371"/>
                </a:cubicBezTo>
                <a:cubicBezTo>
                  <a:pt x="3179" y="5877"/>
                  <a:pt x="4394" y="8283"/>
                  <a:pt x="5880" y="10593"/>
                </a:cubicBezTo>
                <a:cubicBezTo>
                  <a:pt x="5956" y="10712"/>
                  <a:pt x="6024" y="10835"/>
                  <a:pt x="6094" y="10951"/>
                </a:cubicBezTo>
                <a:cubicBezTo>
                  <a:pt x="4046" y="12991"/>
                  <a:pt x="2019" y="15012"/>
                  <a:pt x="0" y="17024"/>
                </a:cubicBezTo>
                <a:cubicBezTo>
                  <a:pt x="166" y="17359"/>
                  <a:pt x="297" y="17644"/>
                  <a:pt x="450" y="17921"/>
                </a:cubicBezTo>
                <a:cubicBezTo>
                  <a:pt x="559" y="18117"/>
                  <a:pt x="570" y="18299"/>
                  <a:pt x="443" y="18491"/>
                </a:cubicBezTo>
                <a:cubicBezTo>
                  <a:pt x="355" y="18625"/>
                  <a:pt x="277" y="18763"/>
                  <a:pt x="214" y="18906"/>
                </a:cubicBezTo>
                <a:cubicBezTo>
                  <a:pt x="179" y="18986"/>
                  <a:pt x="139" y="19096"/>
                  <a:pt x="175" y="19164"/>
                </a:cubicBezTo>
                <a:cubicBezTo>
                  <a:pt x="462" y="19717"/>
                  <a:pt x="876" y="20186"/>
                  <a:pt x="1406" y="20550"/>
                </a:cubicBezTo>
                <a:cubicBezTo>
                  <a:pt x="1668" y="20457"/>
                  <a:pt x="1862" y="20370"/>
                  <a:pt x="2068" y="20319"/>
                </a:cubicBezTo>
                <a:cubicBezTo>
                  <a:pt x="2305" y="20259"/>
                  <a:pt x="2506" y="20384"/>
                  <a:pt x="2432" y="20567"/>
                </a:cubicBezTo>
                <a:cubicBezTo>
                  <a:pt x="2271" y="20967"/>
                  <a:pt x="2606" y="21165"/>
                  <a:pt x="2838" y="21403"/>
                </a:cubicBezTo>
                <a:cubicBezTo>
                  <a:pt x="3027" y="21596"/>
                  <a:pt x="3335" y="21593"/>
                  <a:pt x="3548" y="21414"/>
                </a:cubicBezTo>
                <a:cubicBezTo>
                  <a:pt x="3624" y="21350"/>
                  <a:pt x="3679" y="21268"/>
                  <a:pt x="3745" y="21195"/>
                </a:cubicBezTo>
                <a:cubicBezTo>
                  <a:pt x="5406" y="19353"/>
                  <a:pt x="7068" y="17510"/>
                  <a:pt x="8732" y="15669"/>
                </a:cubicBezTo>
                <a:cubicBezTo>
                  <a:pt x="8850" y="15538"/>
                  <a:pt x="8982" y="15417"/>
                  <a:pt x="9151" y="15248"/>
                </a:cubicBezTo>
                <a:cubicBezTo>
                  <a:pt x="9312" y="15457"/>
                  <a:pt x="9442" y="15618"/>
                  <a:pt x="9566" y="15782"/>
                </a:cubicBezTo>
                <a:cubicBezTo>
                  <a:pt x="10552" y="17091"/>
                  <a:pt x="11622" y="18348"/>
                  <a:pt x="12799" y="19538"/>
                </a:cubicBezTo>
                <a:cubicBezTo>
                  <a:pt x="13137" y="19880"/>
                  <a:pt x="13363" y="19913"/>
                  <a:pt x="13764" y="19639"/>
                </a:cubicBezTo>
                <a:cubicBezTo>
                  <a:pt x="14071" y="19429"/>
                  <a:pt x="14340" y="19181"/>
                  <a:pt x="14638" y="18942"/>
                </a:cubicBezTo>
                <a:cubicBezTo>
                  <a:pt x="14977" y="19118"/>
                  <a:pt x="15325" y="19299"/>
                  <a:pt x="15670" y="19479"/>
                </a:cubicBezTo>
                <a:cubicBezTo>
                  <a:pt x="15874" y="19336"/>
                  <a:pt x="16024" y="19228"/>
                  <a:pt x="16179" y="19123"/>
                </a:cubicBezTo>
                <a:cubicBezTo>
                  <a:pt x="16407" y="18969"/>
                  <a:pt x="16586" y="18817"/>
                  <a:pt x="16625" y="18532"/>
                </a:cubicBezTo>
                <a:cubicBezTo>
                  <a:pt x="16663" y="18245"/>
                  <a:pt x="16848" y="17980"/>
                  <a:pt x="17238" y="17893"/>
                </a:cubicBezTo>
                <a:cubicBezTo>
                  <a:pt x="17537" y="17826"/>
                  <a:pt x="17736" y="17646"/>
                  <a:pt x="17893" y="17435"/>
                </a:cubicBezTo>
                <a:cubicBezTo>
                  <a:pt x="18144" y="17098"/>
                  <a:pt x="18337" y="16737"/>
                  <a:pt x="18424" y="16377"/>
                </a:cubicBezTo>
                <a:cubicBezTo>
                  <a:pt x="16705" y="14528"/>
                  <a:pt x="15014" y="12708"/>
                  <a:pt x="13308" y="10873"/>
                </a:cubicBezTo>
                <a:cubicBezTo>
                  <a:pt x="13494" y="10665"/>
                  <a:pt x="13612" y="10530"/>
                  <a:pt x="13734" y="10397"/>
                </a:cubicBezTo>
                <a:cubicBezTo>
                  <a:pt x="15805" y="8137"/>
                  <a:pt x="18039" y="6000"/>
                  <a:pt x="20413" y="3968"/>
                </a:cubicBezTo>
                <a:cubicBezTo>
                  <a:pt x="20703" y="3719"/>
                  <a:pt x="20983" y="3471"/>
                  <a:pt x="21190" y="3153"/>
                </a:cubicBezTo>
                <a:cubicBezTo>
                  <a:pt x="21585" y="2544"/>
                  <a:pt x="21600" y="2565"/>
                  <a:pt x="21129" y="2026"/>
                </a:cubicBezTo>
                <a:cubicBezTo>
                  <a:pt x="20955" y="1827"/>
                  <a:pt x="20762" y="1776"/>
                  <a:pt x="20487" y="1772"/>
                </a:cubicBezTo>
                <a:cubicBezTo>
                  <a:pt x="19961" y="1764"/>
                  <a:pt x="19720" y="1486"/>
                  <a:pt x="19806" y="1064"/>
                </a:cubicBezTo>
                <a:cubicBezTo>
                  <a:pt x="19825" y="971"/>
                  <a:pt x="19804" y="847"/>
                  <a:pt x="19743" y="773"/>
                </a:cubicBezTo>
                <a:cubicBezTo>
                  <a:pt x="19597" y="599"/>
                  <a:pt x="19434" y="429"/>
                  <a:pt x="19245" y="289"/>
                </a:cubicBezTo>
                <a:cubicBezTo>
                  <a:pt x="18978" y="92"/>
                  <a:pt x="18816" y="-4"/>
                  <a:pt x="18655" y="0"/>
                </a:cubicBezTo>
                <a:close/>
              </a:path>
            </a:pathLst>
          </a:cu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30" name="Dingbat X"/>
          <p:cNvSpPr/>
          <p:nvPr/>
        </p:nvSpPr>
        <p:spPr>
          <a:xfrm>
            <a:off x="322439" y="2874096"/>
            <a:ext cx="587315" cy="6940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4" h="21548" extrusionOk="0">
                <a:moveTo>
                  <a:pt x="18655" y="0"/>
                </a:moveTo>
                <a:cubicBezTo>
                  <a:pt x="18494" y="5"/>
                  <a:pt x="18333" y="109"/>
                  <a:pt x="18066" y="314"/>
                </a:cubicBezTo>
                <a:cubicBezTo>
                  <a:pt x="15478" y="2289"/>
                  <a:pt x="13027" y="4381"/>
                  <a:pt x="10727" y="6600"/>
                </a:cubicBezTo>
                <a:cubicBezTo>
                  <a:pt x="10587" y="6735"/>
                  <a:pt x="10434" y="6862"/>
                  <a:pt x="10258" y="7020"/>
                </a:cubicBezTo>
                <a:cubicBezTo>
                  <a:pt x="10102" y="6832"/>
                  <a:pt x="9974" y="6685"/>
                  <a:pt x="9856" y="6533"/>
                </a:cubicBezTo>
                <a:cubicBezTo>
                  <a:pt x="8908" y="5315"/>
                  <a:pt x="7971" y="4091"/>
                  <a:pt x="7009" y="2882"/>
                </a:cubicBezTo>
                <a:cubicBezTo>
                  <a:pt x="6625" y="2399"/>
                  <a:pt x="6178" y="1951"/>
                  <a:pt x="5769" y="1483"/>
                </a:cubicBezTo>
                <a:cubicBezTo>
                  <a:pt x="5573" y="1260"/>
                  <a:pt x="5327" y="1254"/>
                  <a:pt x="5044" y="1314"/>
                </a:cubicBezTo>
                <a:cubicBezTo>
                  <a:pt x="4759" y="1375"/>
                  <a:pt x="4593" y="1540"/>
                  <a:pt x="4590" y="1770"/>
                </a:cubicBezTo>
                <a:cubicBezTo>
                  <a:pt x="4583" y="2129"/>
                  <a:pt x="4349" y="2291"/>
                  <a:pt x="3989" y="2389"/>
                </a:cubicBezTo>
                <a:cubicBezTo>
                  <a:pt x="3741" y="2232"/>
                  <a:pt x="3498" y="2079"/>
                  <a:pt x="3221" y="1904"/>
                </a:cubicBezTo>
                <a:cubicBezTo>
                  <a:pt x="2922" y="2176"/>
                  <a:pt x="2660" y="2427"/>
                  <a:pt x="2382" y="2665"/>
                </a:cubicBezTo>
                <a:cubicBezTo>
                  <a:pt x="2135" y="2876"/>
                  <a:pt x="2125" y="3090"/>
                  <a:pt x="2231" y="3371"/>
                </a:cubicBezTo>
                <a:cubicBezTo>
                  <a:pt x="3179" y="5877"/>
                  <a:pt x="4394" y="8283"/>
                  <a:pt x="5880" y="10593"/>
                </a:cubicBezTo>
                <a:cubicBezTo>
                  <a:pt x="5956" y="10712"/>
                  <a:pt x="6024" y="10835"/>
                  <a:pt x="6094" y="10951"/>
                </a:cubicBezTo>
                <a:cubicBezTo>
                  <a:pt x="4046" y="12991"/>
                  <a:pt x="2019" y="15012"/>
                  <a:pt x="0" y="17024"/>
                </a:cubicBezTo>
                <a:cubicBezTo>
                  <a:pt x="166" y="17359"/>
                  <a:pt x="297" y="17644"/>
                  <a:pt x="450" y="17921"/>
                </a:cubicBezTo>
                <a:cubicBezTo>
                  <a:pt x="559" y="18117"/>
                  <a:pt x="570" y="18299"/>
                  <a:pt x="443" y="18491"/>
                </a:cubicBezTo>
                <a:cubicBezTo>
                  <a:pt x="355" y="18625"/>
                  <a:pt x="277" y="18763"/>
                  <a:pt x="214" y="18906"/>
                </a:cubicBezTo>
                <a:cubicBezTo>
                  <a:pt x="179" y="18986"/>
                  <a:pt x="139" y="19096"/>
                  <a:pt x="175" y="19164"/>
                </a:cubicBezTo>
                <a:cubicBezTo>
                  <a:pt x="462" y="19717"/>
                  <a:pt x="876" y="20186"/>
                  <a:pt x="1406" y="20550"/>
                </a:cubicBezTo>
                <a:cubicBezTo>
                  <a:pt x="1668" y="20457"/>
                  <a:pt x="1862" y="20370"/>
                  <a:pt x="2068" y="20319"/>
                </a:cubicBezTo>
                <a:cubicBezTo>
                  <a:pt x="2305" y="20259"/>
                  <a:pt x="2506" y="20384"/>
                  <a:pt x="2432" y="20567"/>
                </a:cubicBezTo>
                <a:cubicBezTo>
                  <a:pt x="2271" y="20967"/>
                  <a:pt x="2606" y="21165"/>
                  <a:pt x="2838" y="21403"/>
                </a:cubicBezTo>
                <a:cubicBezTo>
                  <a:pt x="3027" y="21596"/>
                  <a:pt x="3335" y="21593"/>
                  <a:pt x="3548" y="21414"/>
                </a:cubicBezTo>
                <a:cubicBezTo>
                  <a:pt x="3624" y="21350"/>
                  <a:pt x="3679" y="21268"/>
                  <a:pt x="3745" y="21195"/>
                </a:cubicBezTo>
                <a:cubicBezTo>
                  <a:pt x="5406" y="19353"/>
                  <a:pt x="7068" y="17510"/>
                  <a:pt x="8732" y="15669"/>
                </a:cubicBezTo>
                <a:cubicBezTo>
                  <a:pt x="8850" y="15538"/>
                  <a:pt x="8982" y="15417"/>
                  <a:pt x="9151" y="15248"/>
                </a:cubicBezTo>
                <a:cubicBezTo>
                  <a:pt x="9312" y="15457"/>
                  <a:pt x="9442" y="15618"/>
                  <a:pt x="9566" y="15782"/>
                </a:cubicBezTo>
                <a:cubicBezTo>
                  <a:pt x="10552" y="17091"/>
                  <a:pt x="11622" y="18348"/>
                  <a:pt x="12799" y="19538"/>
                </a:cubicBezTo>
                <a:cubicBezTo>
                  <a:pt x="13137" y="19880"/>
                  <a:pt x="13363" y="19913"/>
                  <a:pt x="13764" y="19639"/>
                </a:cubicBezTo>
                <a:cubicBezTo>
                  <a:pt x="14071" y="19429"/>
                  <a:pt x="14340" y="19181"/>
                  <a:pt x="14638" y="18942"/>
                </a:cubicBezTo>
                <a:cubicBezTo>
                  <a:pt x="14977" y="19118"/>
                  <a:pt x="15325" y="19299"/>
                  <a:pt x="15670" y="19479"/>
                </a:cubicBezTo>
                <a:cubicBezTo>
                  <a:pt x="15874" y="19336"/>
                  <a:pt x="16024" y="19228"/>
                  <a:pt x="16179" y="19123"/>
                </a:cubicBezTo>
                <a:cubicBezTo>
                  <a:pt x="16407" y="18969"/>
                  <a:pt x="16586" y="18817"/>
                  <a:pt x="16625" y="18532"/>
                </a:cubicBezTo>
                <a:cubicBezTo>
                  <a:pt x="16663" y="18245"/>
                  <a:pt x="16848" y="17980"/>
                  <a:pt x="17238" y="17893"/>
                </a:cubicBezTo>
                <a:cubicBezTo>
                  <a:pt x="17537" y="17826"/>
                  <a:pt x="17736" y="17646"/>
                  <a:pt x="17893" y="17435"/>
                </a:cubicBezTo>
                <a:cubicBezTo>
                  <a:pt x="18144" y="17098"/>
                  <a:pt x="18337" y="16737"/>
                  <a:pt x="18424" y="16377"/>
                </a:cubicBezTo>
                <a:cubicBezTo>
                  <a:pt x="16705" y="14528"/>
                  <a:pt x="15014" y="12708"/>
                  <a:pt x="13308" y="10873"/>
                </a:cubicBezTo>
                <a:cubicBezTo>
                  <a:pt x="13494" y="10665"/>
                  <a:pt x="13612" y="10530"/>
                  <a:pt x="13734" y="10397"/>
                </a:cubicBezTo>
                <a:cubicBezTo>
                  <a:pt x="15805" y="8137"/>
                  <a:pt x="18039" y="6000"/>
                  <a:pt x="20413" y="3968"/>
                </a:cubicBezTo>
                <a:cubicBezTo>
                  <a:pt x="20703" y="3719"/>
                  <a:pt x="20983" y="3471"/>
                  <a:pt x="21190" y="3153"/>
                </a:cubicBezTo>
                <a:cubicBezTo>
                  <a:pt x="21585" y="2544"/>
                  <a:pt x="21600" y="2565"/>
                  <a:pt x="21129" y="2026"/>
                </a:cubicBezTo>
                <a:cubicBezTo>
                  <a:pt x="20955" y="1827"/>
                  <a:pt x="20762" y="1776"/>
                  <a:pt x="20487" y="1772"/>
                </a:cubicBezTo>
                <a:cubicBezTo>
                  <a:pt x="19961" y="1764"/>
                  <a:pt x="19720" y="1486"/>
                  <a:pt x="19806" y="1064"/>
                </a:cubicBezTo>
                <a:cubicBezTo>
                  <a:pt x="19825" y="971"/>
                  <a:pt x="19804" y="847"/>
                  <a:pt x="19743" y="773"/>
                </a:cubicBezTo>
                <a:cubicBezTo>
                  <a:pt x="19597" y="599"/>
                  <a:pt x="19434" y="429"/>
                  <a:pt x="19245" y="289"/>
                </a:cubicBezTo>
                <a:cubicBezTo>
                  <a:pt x="18978" y="92"/>
                  <a:pt x="18816" y="-4"/>
                  <a:pt x="18655" y="0"/>
                </a:cubicBezTo>
                <a:close/>
              </a:path>
            </a:pathLst>
          </a:cu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Defaults with get and pop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Defaults with get and pop</a:t>
            </a:r>
          </a:p>
        </p:txBody>
      </p:sp>
      <p:sp>
        <p:nvSpPr>
          <p:cNvPr id="233" name="suffix = {1:“st”, 2:”nd”, 3:”rd”}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540877" cy="7684494"/>
          </a:xfrm>
          <a:prstGeom prst="rect">
            <a:avLst/>
          </a:prstGeom>
        </p:spPr>
        <p:txBody>
          <a:bodyPr anchor="t"/>
          <a:lstStyle/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suffix = {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1</a:t>
            </a:r>
            <a:r>
              <a:t>:“st”, 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2</a:t>
            </a:r>
            <a:r>
              <a:t>:”nd”, 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3</a:t>
            </a:r>
            <a:r>
              <a:t>:”rd”}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suffix.pop(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0</a:t>
            </a:r>
            <a:r>
              <a:t>) </a:t>
            </a:r>
            <a:r>
              <a:rPr>
                <a:solidFill>
                  <a:srgbClr val="929292"/>
                </a:solidFill>
              </a:rPr>
              <a:t># delete fails, because no key 0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>
              <a:solidFill>
                <a:srgbClr val="929292"/>
              </a:solidFill>
            </a:endParaRP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>
              <a:solidFill>
                <a:srgbClr val="929292"/>
              </a:solidFill>
            </a:endParaRP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suffix[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4</a:t>
            </a:r>
            <a:r>
              <a:t>] </a:t>
            </a:r>
            <a:r>
              <a:rPr>
                <a:solidFill>
                  <a:srgbClr val="929292"/>
                </a:solidFill>
              </a:rPr>
              <a:t># lookup fails because no key 4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>
              <a:solidFill>
                <a:srgbClr val="929292"/>
              </a:solidFill>
            </a:endParaRP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>
              <a:solidFill>
                <a:srgbClr val="929292"/>
              </a:solidFill>
            </a:endParaRP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suffix.get(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4</a:t>
            </a:r>
            <a:r>
              <a:t>, “th”) </a:t>
            </a:r>
            <a:r>
              <a:rPr>
                <a:solidFill>
                  <a:srgbClr val="929292"/>
                </a:solidFill>
              </a:rPr>
              <a:t># returns “th” because no key 4</a:t>
            </a:r>
          </a:p>
        </p:txBody>
      </p:sp>
      <p:sp>
        <p:nvSpPr>
          <p:cNvPr id="239" name="Connection Line"/>
          <p:cNvSpPr/>
          <p:nvPr/>
        </p:nvSpPr>
        <p:spPr>
          <a:xfrm>
            <a:off x="4335240" y="6046672"/>
            <a:ext cx="182620" cy="10502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982" h="21600" extrusionOk="0">
                <a:moveTo>
                  <a:pt x="5532" y="0"/>
                </a:moveTo>
                <a:cubicBezTo>
                  <a:pt x="-4618" y="9508"/>
                  <a:pt x="-801" y="16708"/>
                  <a:pt x="16982" y="21600"/>
                </a:cubicBezTo>
              </a:path>
            </a:pathLst>
          </a:custGeom>
          <a:ln w="508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235" name="specify a default if…"/>
          <p:cNvSpPr txBox="1"/>
          <p:nvPr/>
        </p:nvSpPr>
        <p:spPr>
          <a:xfrm>
            <a:off x="3453407" y="7131050"/>
            <a:ext cx="2618186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specify a default if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key cannot be found</a:t>
            </a:r>
          </a:p>
        </p:txBody>
      </p:sp>
      <p:sp>
        <p:nvSpPr>
          <p:cNvPr id="236" name="Dingbat Check"/>
          <p:cNvSpPr/>
          <p:nvPr/>
        </p:nvSpPr>
        <p:spPr>
          <a:xfrm>
            <a:off x="250929" y="5477596"/>
            <a:ext cx="730336" cy="6940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2" h="20404" extrusionOk="0">
                <a:moveTo>
                  <a:pt x="19340" y="6"/>
                </a:moveTo>
                <a:cubicBezTo>
                  <a:pt x="18911" y="-308"/>
                  <a:pt x="8317" y="11620"/>
                  <a:pt x="6423" y="13985"/>
                </a:cubicBezTo>
                <a:cubicBezTo>
                  <a:pt x="6323" y="14108"/>
                  <a:pt x="6215" y="14226"/>
                  <a:pt x="6090" y="14370"/>
                </a:cubicBezTo>
                <a:cubicBezTo>
                  <a:pt x="5960" y="14216"/>
                  <a:pt x="5854" y="14096"/>
                  <a:pt x="5755" y="13971"/>
                </a:cubicBezTo>
                <a:cubicBezTo>
                  <a:pt x="4964" y="12967"/>
                  <a:pt x="4458" y="12167"/>
                  <a:pt x="3657" y="11171"/>
                </a:cubicBezTo>
                <a:cubicBezTo>
                  <a:pt x="3337" y="10773"/>
                  <a:pt x="2972" y="10410"/>
                  <a:pt x="2634" y="10026"/>
                </a:cubicBezTo>
                <a:cubicBezTo>
                  <a:pt x="2472" y="9843"/>
                  <a:pt x="2283" y="9849"/>
                  <a:pt x="2071" y="9915"/>
                </a:cubicBezTo>
                <a:cubicBezTo>
                  <a:pt x="1856" y="9981"/>
                  <a:pt x="1574" y="9982"/>
                  <a:pt x="1303" y="10152"/>
                </a:cubicBezTo>
                <a:cubicBezTo>
                  <a:pt x="1209" y="10262"/>
                  <a:pt x="1332" y="10438"/>
                  <a:pt x="1349" y="10609"/>
                </a:cubicBezTo>
                <a:cubicBezTo>
                  <a:pt x="1369" y="10821"/>
                  <a:pt x="603" y="10792"/>
                  <a:pt x="203" y="11061"/>
                </a:cubicBezTo>
                <a:cubicBezTo>
                  <a:pt x="111" y="11123"/>
                  <a:pt x="286" y="11375"/>
                  <a:pt x="227" y="11440"/>
                </a:cubicBezTo>
                <a:cubicBezTo>
                  <a:pt x="51" y="11634"/>
                  <a:pt x="-61" y="11588"/>
                  <a:pt x="36" y="11826"/>
                </a:cubicBezTo>
                <a:cubicBezTo>
                  <a:pt x="896" y="13941"/>
                  <a:pt x="2182" y="15733"/>
                  <a:pt x="3218" y="17879"/>
                </a:cubicBezTo>
                <a:cubicBezTo>
                  <a:pt x="4865" y="21292"/>
                  <a:pt x="5178" y="19166"/>
                  <a:pt x="5654" y="19575"/>
                </a:cubicBezTo>
                <a:cubicBezTo>
                  <a:pt x="7119" y="20836"/>
                  <a:pt x="6474" y="21179"/>
                  <a:pt x="9921" y="16770"/>
                </a:cubicBezTo>
                <a:cubicBezTo>
                  <a:pt x="11378" y="14721"/>
                  <a:pt x="19009" y="5203"/>
                  <a:pt x="20710" y="3334"/>
                </a:cubicBezTo>
                <a:cubicBezTo>
                  <a:pt x="20919" y="3106"/>
                  <a:pt x="21118" y="2879"/>
                  <a:pt x="21258" y="2594"/>
                </a:cubicBezTo>
                <a:cubicBezTo>
                  <a:pt x="21526" y="2050"/>
                  <a:pt x="21539" y="2066"/>
                  <a:pt x="21150" y="1624"/>
                </a:cubicBezTo>
                <a:cubicBezTo>
                  <a:pt x="21006" y="1461"/>
                  <a:pt x="20856" y="1427"/>
                  <a:pt x="20646" y="1437"/>
                </a:cubicBezTo>
                <a:cubicBezTo>
                  <a:pt x="20244" y="1456"/>
                  <a:pt x="20044" y="1227"/>
                  <a:pt x="20086" y="860"/>
                </a:cubicBezTo>
                <a:cubicBezTo>
                  <a:pt x="20096" y="778"/>
                  <a:pt x="20075" y="672"/>
                  <a:pt x="20023" y="612"/>
                </a:cubicBezTo>
                <a:cubicBezTo>
                  <a:pt x="19903" y="469"/>
                  <a:pt x="19492" y="117"/>
                  <a:pt x="19340" y="6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37" name="Dingbat X"/>
          <p:cNvSpPr/>
          <p:nvPr/>
        </p:nvSpPr>
        <p:spPr>
          <a:xfrm>
            <a:off x="322439" y="4144096"/>
            <a:ext cx="587315" cy="6940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4" h="21548" extrusionOk="0">
                <a:moveTo>
                  <a:pt x="18655" y="0"/>
                </a:moveTo>
                <a:cubicBezTo>
                  <a:pt x="18494" y="5"/>
                  <a:pt x="18333" y="109"/>
                  <a:pt x="18066" y="314"/>
                </a:cubicBezTo>
                <a:cubicBezTo>
                  <a:pt x="15478" y="2289"/>
                  <a:pt x="13027" y="4381"/>
                  <a:pt x="10727" y="6600"/>
                </a:cubicBezTo>
                <a:cubicBezTo>
                  <a:pt x="10587" y="6735"/>
                  <a:pt x="10434" y="6862"/>
                  <a:pt x="10258" y="7020"/>
                </a:cubicBezTo>
                <a:cubicBezTo>
                  <a:pt x="10102" y="6832"/>
                  <a:pt x="9974" y="6685"/>
                  <a:pt x="9856" y="6533"/>
                </a:cubicBezTo>
                <a:cubicBezTo>
                  <a:pt x="8908" y="5315"/>
                  <a:pt x="7971" y="4091"/>
                  <a:pt x="7009" y="2882"/>
                </a:cubicBezTo>
                <a:cubicBezTo>
                  <a:pt x="6625" y="2399"/>
                  <a:pt x="6178" y="1951"/>
                  <a:pt x="5769" y="1483"/>
                </a:cubicBezTo>
                <a:cubicBezTo>
                  <a:pt x="5573" y="1260"/>
                  <a:pt x="5327" y="1254"/>
                  <a:pt x="5044" y="1314"/>
                </a:cubicBezTo>
                <a:cubicBezTo>
                  <a:pt x="4759" y="1375"/>
                  <a:pt x="4593" y="1540"/>
                  <a:pt x="4590" y="1770"/>
                </a:cubicBezTo>
                <a:cubicBezTo>
                  <a:pt x="4583" y="2129"/>
                  <a:pt x="4349" y="2291"/>
                  <a:pt x="3989" y="2389"/>
                </a:cubicBezTo>
                <a:cubicBezTo>
                  <a:pt x="3741" y="2232"/>
                  <a:pt x="3498" y="2079"/>
                  <a:pt x="3221" y="1904"/>
                </a:cubicBezTo>
                <a:cubicBezTo>
                  <a:pt x="2922" y="2176"/>
                  <a:pt x="2660" y="2427"/>
                  <a:pt x="2382" y="2665"/>
                </a:cubicBezTo>
                <a:cubicBezTo>
                  <a:pt x="2135" y="2876"/>
                  <a:pt x="2125" y="3090"/>
                  <a:pt x="2231" y="3371"/>
                </a:cubicBezTo>
                <a:cubicBezTo>
                  <a:pt x="3179" y="5877"/>
                  <a:pt x="4394" y="8283"/>
                  <a:pt x="5880" y="10593"/>
                </a:cubicBezTo>
                <a:cubicBezTo>
                  <a:pt x="5956" y="10712"/>
                  <a:pt x="6024" y="10835"/>
                  <a:pt x="6094" y="10951"/>
                </a:cubicBezTo>
                <a:cubicBezTo>
                  <a:pt x="4046" y="12991"/>
                  <a:pt x="2019" y="15012"/>
                  <a:pt x="0" y="17024"/>
                </a:cubicBezTo>
                <a:cubicBezTo>
                  <a:pt x="166" y="17359"/>
                  <a:pt x="297" y="17644"/>
                  <a:pt x="450" y="17921"/>
                </a:cubicBezTo>
                <a:cubicBezTo>
                  <a:pt x="559" y="18117"/>
                  <a:pt x="570" y="18299"/>
                  <a:pt x="443" y="18491"/>
                </a:cubicBezTo>
                <a:cubicBezTo>
                  <a:pt x="355" y="18625"/>
                  <a:pt x="277" y="18763"/>
                  <a:pt x="214" y="18906"/>
                </a:cubicBezTo>
                <a:cubicBezTo>
                  <a:pt x="179" y="18986"/>
                  <a:pt x="139" y="19096"/>
                  <a:pt x="175" y="19164"/>
                </a:cubicBezTo>
                <a:cubicBezTo>
                  <a:pt x="462" y="19717"/>
                  <a:pt x="876" y="20186"/>
                  <a:pt x="1406" y="20550"/>
                </a:cubicBezTo>
                <a:cubicBezTo>
                  <a:pt x="1668" y="20457"/>
                  <a:pt x="1862" y="20370"/>
                  <a:pt x="2068" y="20319"/>
                </a:cubicBezTo>
                <a:cubicBezTo>
                  <a:pt x="2305" y="20259"/>
                  <a:pt x="2506" y="20384"/>
                  <a:pt x="2432" y="20567"/>
                </a:cubicBezTo>
                <a:cubicBezTo>
                  <a:pt x="2271" y="20967"/>
                  <a:pt x="2606" y="21165"/>
                  <a:pt x="2838" y="21403"/>
                </a:cubicBezTo>
                <a:cubicBezTo>
                  <a:pt x="3027" y="21596"/>
                  <a:pt x="3335" y="21593"/>
                  <a:pt x="3548" y="21414"/>
                </a:cubicBezTo>
                <a:cubicBezTo>
                  <a:pt x="3624" y="21350"/>
                  <a:pt x="3679" y="21268"/>
                  <a:pt x="3745" y="21195"/>
                </a:cubicBezTo>
                <a:cubicBezTo>
                  <a:pt x="5406" y="19353"/>
                  <a:pt x="7068" y="17510"/>
                  <a:pt x="8732" y="15669"/>
                </a:cubicBezTo>
                <a:cubicBezTo>
                  <a:pt x="8850" y="15538"/>
                  <a:pt x="8982" y="15417"/>
                  <a:pt x="9151" y="15248"/>
                </a:cubicBezTo>
                <a:cubicBezTo>
                  <a:pt x="9312" y="15457"/>
                  <a:pt x="9442" y="15618"/>
                  <a:pt x="9566" y="15782"/>
                </a:cubicBezTo>
                <a:cubicBezTo>
                  <a:pt x="10552" y="17091"/>
                  <a:pt x="11622" y="18348"/>
                  <a:pt x="12799" y="19538"/>
                </a:cubicBezTo>
                <a:cubicBezTo>
                  <a:pt x="13137" y="19880"/>
                  <a:pt x="13363" y="19913"/>
                  <a:pt x="13764" y="19639"/>
                </a:cubicBezTo>
                <a:cubicBezTo>
                  <a:pt x="14071" y="19429"/>
                  <a:pt x="14340" y="19181"/>
                  <a:pt x="14638" y="18942"/>
                </a:cubicBezTo>
                <a:cubicBezTo>
                  <a:pt x="14977" y="19118"/>
                  <a:pt x="15325" y="19299"/>
                  <a:pt x="15670" y="19479"/>
                </a:cubicBezTo>
                <a:cubicBezTo>
                  <a:pt x="15874" y="19336"/>
                  <a:pt x="16024" y="19228"/>
                  <a:pt x="16179" y="19123"/>
                </a:cubicBezTo>
                <a:cubicBezTo>
                  <a:pt x="16407" y="18969"/>
                  <a:pt x="16586" y="18817"/>
                  <a:pt x="16625" y="18532"/>
                </a:cubicBezTo>
                <a:cubicBezTo>
                  <a:pt x="16663" y="18245"/>
                  <a:pt x="16848" y="17980"/>
                  <a:pt x="17238" y="17893"/>
                </a:cubicBezTo>
                <a:cubicBezTo>
                  <a:pt x="17537" y="17826"/>
                  <a:pt x="17736" y="17646"/>
                  <a:pt x="17893" y="17435"/>
                </a:cubicBezTo>
                <a:cubicBezTo>
                  <a:pt x="18144" y="17098"/>
                  <a:pt x="18337" y="16737"/>
                  <a:pt x="18424" y="16377"/>
                </a:cubicBezTo>
                <a:cubicBezTo>
                  <a:pt x="16705" y="14528"/>
                  <a:pt x="15014" y="12708"/>
                  <a:pt x="13308" y="10873"/>
                </a:cubicBezTo>
                <a:cubicBezTo>
                  <a:pt x="13494" y="10665"/>
                  <a:pt x="13612" y="10530"/>
                  <a:pt x="13734" y="10397"/>
                </a:cubicBezTo>
                <a:cubicBezTo>
                  <a:pt x="15805" y="8137"/>
                  <a:pt x="18039" y="6000"/>
                  <a:pt x="20413" y="3968"/>
                </a:cubicBezTo>
                <a:cubicBezTo>
                  <a:pt x="20703" y="3719"/>
                  <a:pt x="20983" y="3471"/>
                  <a:pt x="21190" y="3153"/>
                </a:cubicBezTo>
                <a:cubicBezTo>
                  <a:pt x="21585" y="2544"/>
                  <a:pt x="21600" y="2565"/>
                  <a:pt x="21129" y="2026"/>
                </a:cubicBezTo>
                <a:cubicBezTo>
                  <a:pt x="20955" y="1827"/>
                  <a:pt x="20762" y="1776"/>
                  <a:pt x="20487" y="1772"/>
                </a:cubicBezTo>
                <a:cubicBezTo>
                  <a:pt x="19961" y="1764"/>
                  <a:pt x="19720" y="1486"/>
                  <a:pt x="19806" y="1064"/>
                </a:cubicBezTo>
                <a:cubicBezTo>
                  <a:pt x="19825" y="971"/>
                  <a:pt x="19804" y="847"/>
                  <a:pt x="19743" y="773"/>
                </a:cubicBezTo>
                <a:cubicBezTo>
                  <a:pt x="19597" y="599"/>
                  <a:pt x="19434" y="429"/>
                  <a:pt x="19245" y="289"/>
                </a:cubicBezTo>
                <a:cubicBezTo>
                  <a:pt x="18978" y="92"/>
                  <a:pt x="18816" y="-4"/>
                  <a:pt x="18655" y="0"/>
                </a:cubicBezTo>
                <a:close/>
              </a:path>
            </a:pathLst>
          </a:cu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38" name="Dingbat X"/>
          <p:cNvSpPr/>
          <p:nvPr/>
        </p:nvSpPr>
        <p:spPr>
          <a:xfrm>
            <a:off x="322439" y="2874096"/>
            <a:ext cx="587315" cy="6940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4" h="21548" extrusionOk="0">
                <a:moveTo>
                  <a:pt x="18655" y="0"/>
                </a:moveTo>
                <a:cubicBezTo>
                  <a:pt x="18494" y="5"/>
                  <a:pt x="18333" y="109"/>
                  <a:pt x="18066" y="314"/>
                </a:cubicBezTo>
                <a:cubicBezTo>
                  <a:pt x="15478" y="2289"/>
                  <a:pt x="13027" y="4381"/>
                  <a:pt x="10727" y="6600"/>
                </a:cubicBezTo>
                <a:cubicBezTo>
                  <a:pt x="10587" y="6735"/>
                  <a:pt x="10434" y="6862"/>
                  <a:pt x="10258" y="7020"/>
                </a:cubicBezTo>
                <a:cubicBezTo>
                  <a:pt x="10102" y="6832"/>
                  <a:pt x="9974" y="6685"/>
                  <a:pt x="9856" y="6533"/>
                </a:cubicBezTo>
                <a:cubicBezTo>
                  <a:pt x="8908" y="5315"/>
                  <a:pt x="7971" y="4091"/>
                  <a:pt x="7009" y="2882"/>
                </a:cubicBezTo>
                <a:cubicBezTo>
                  <a:pt x="6625" y="2399"/>
                  <a:pt x="6178" y="1951"/>
                  <a:pt x="5769" y="1483"/>
                </a:cubicBezTo>
                <a:cubicBezTo>
                  <a:pt x="5573" y="1260"/>
                  <a:pt x="5327" y="1254"/>
                  <a:pt x="5044" y="1314"/>
                </a:cubicBezTo>
                <a:cubicBezTo>
                  <a:pt x="4759" y="1375"/>
                  <a:pt x="4593" y="1540"/>
                  <a:pt x="4590" y="1770"/>
                </a:cubicBezTo>
                <a:cubicBezTo>
                  <a:pt x="4583" y="2129"/>
                  <a:pt x="4349" y="2291"/>
                  <a:pt x="3989" y="2389"/>
                </a:cubicBezTo>
                <a:cubicBezTo>
                  <a:pt x="3741" y="2232"/>
                  <a:pt x="3498" y="2079"/>
                  <a:pt x="3221" y="1904"/>
                </a:cubicBezTo>
                <a:cubicBezTo>
                  <a:pt x="2922" y="2176"/>
                  <a:pt x="2660" y="2427"/>
                  <a:pt x="2382" y="2665"/>
                </a:cubicBezTo>
                <a:cubicBezTo>
                  <a:pt x="2135" y="2876"/>
                  <a:pt x="2125" y="3090"/>
                  <a:pt x="2231" y="3371"/>
                </a:cubicBezTo>
                <a:cubicBezTo>
                  <a:pt x="3179" y="5877"/>
                  <a:pt x="4394" y="8283"/>
                  <a:pt x="5880" y="10593"/>
                </a:cubicBezTo>
                <a:cubicBezTo>
                  <a:pt x="5956" y="10712"/>
                  <a:pt x="6024" y="10835"/>
                  <a:pt x="6094" y="10951"/>
                </a:cubicBezTo>
                <a:cubicBezTo>
                  <a:pt x="4046" y="12991"/>
                  <a:pt x="2019" y="15012"/>
                  <a:pt x="0" y="17024"/>
                </a:cubicBezTo>
                <a:cubicBezTo>
                  <a:pt x="166" y="17359"/>
                  <a:pt x="297" y="17644"/>
                  <a:pt x="450" y="17921"/>
                </a:cubicBezTo>
                <a:cubicBezTo>
                  <a:pt x="559" y="18117"/>
                  <a:pt x="570" y="18299"/>
                  <a:pt x="443" y="18491"/>
                </a:cubicBezTo>
                <a:cubicBezTo>
                  <a:pt x="355" y="18625"/>
                  <a:pt x="277" y="18763"/>
                  <a:pt x="214" y="18906"/>
                </a:cubicBezTo>
                <a:cubicBezTo>
                  <a:pt x="179" y="18986"/>
                  <a:pt x="139" y="19096"/>
                  <a:pt x="175" y="19164"/>
                </a:cubicBezTo>
                <a:cubicBezTo>
                  <a:pt x="462" y="19717"/>
                  <a:pt x="876" y="20186"/>
                  <a:pt x="1406" y="20550"/>
                </a:cubicBezTo>
                <a:cubicBezTo>
                  <a:pt x="1668" y="20457"/>
                  <a:pt x="1862" y="20370"/>
                  <a:pt x="2068" y="20319"/>
                </a:cubicBezTo>
                <a:cubicBezTo>
                  <a:pt x="2305" y="20259"/>
                  <a:pt x="2506" y="20384"/>
                  <a:pt x="2432" y="20567"/>
                </a:cubicBezTo>
                <a:cubicBezTo>
                  <a:pt x="2271" y="20967"/>
                  <a:pt x="2606" y="21165"/>
                  <a:pt x="2838" y="21403"/>
                </a:cubicBezTo>
                <a:cubicBezTo>
                  <a:pt x="3027" y="21596"/>
                  <a:pt x="3335" y="21593"/>
                  <a:pt x="3548" y="21414"/>
                </a:cubicBezTo>
                <a:cubicBezTo>
                  <a:pt x="3624" y="21350"/>
                  <a:pt x="3679" y="21268"/>
                  <a:pt x="3745" y="21195"/>
                </a:cubicBezTo>
                <a:cubicBezTo>
                  <a:pt x="5406" y="19353"/>
                  <a:pt x="7068" y="17510"/>
                  <a:pt x="8732" y="15669"/>
                </a:cubicBezTo>
                <a:cubicBezTo>
                  <a:pt x="8850" y="15538"/>
                  <a:pt x="8982" y="15417"/>
                  <a:pt x="9151" y="15248"/>
                </a:cubicBezTo>
                <a:cubicBezTo>
                  <a:pt x="9312" y="15457"/>
                  <a:pt x="9442" y="15618"/>
                  <a:pt x="9566" y="15782"/>
                </a:cubicBezTo>
                <a:cubicBezTo>
                  <a:pt x="10552" y="17091"/>
                  <a:pt x="11622" y="18348"/>
                  <a:pt x="12799" y="19538"/>
                </a:cubicBezTo>
                <a:cubicBezTo>
                  <a:pt x="13137" y="19880"/>
                  <a:pt x="13363" y="19913"/>
                  <a:pt x="13764" y="19639"/>
                </a:cubicBezTo>
                <a:cubicBezTo>
                  <a:pt x="14071" y="19429"/>
                  <a:pt x="14340" y="19181"/>
                  <a:pt x="14638" y="18942"/>
                </a:cubicBezTo>
                <a:cubicBezTo>
                  <a:pt x="14977" y="19118"/>
                  <a:pt x="15325" y="19299"/>
                  <a:pt x="15670" y="19479"/>
                </a:cubicBezTo>
                <a:cubicBezTo>
                  <a:pt x="15874" y="19336"/>
                  <a:pt x="16024" y="19228"/>
                  <a:pt x="16179" y="19123"/>
                </a:cubicBezTo>
                <a:cubicBezTo>
                  <a:pt x="16407" y="18969"/>
                  <a:pt x="16586" y="18817"/>
                  <a:pt x="16625" y="18532"/>
                </a:cubicBezTo>
                <a:cubicBezTo>
                  <a:pt x="16663" y="18245"/>
                  <a:pt x="16848" y="17980"/>
                  <a:pt x="17238" y="17893"/>
                </a:cubicBezTo>
                <a:cubicBezTo>
                  <a:pt x="17537" y="17826"/>
                  <a:pt x="17736" y="17646"/>
                  <a:pt x="17893" y="17435"/>
                </a:cubicBezTo>
                <a:cubicBezTo>
                  <a:pt x="18144" y="17098"/>
                  <a:pt x="18337" y="16737"/>
                  <a:pt x="18424" y="16377"/>
                </a:cubicBezTo>
                <a:cubicBezTo>
                  <a:pt x="16705" y="14528"/>
                  <a:pt x="15014" y="12708"/>
                  <a:pt x="13308" y="10873"/>
                </a:cubicBezTo>
                <a:cubicBezTo>
                  <a:pt x="13494" y="10665"/>
                  <a:pt x="13612" y="10530"/>
                  <a:pt x="13734" y="10397"/>
                </a:cubicBezTo>
                <a:cubicBezTo>
                  <a:pt x="15805" y="8137"/>
                  <a:pt x="18039" y="6000"/>
                  <a:pt x="20413" y="3968"/>
                </a:cubicBezTo>
                <a:cubicBezTo>
                  <a:pt x="20703" y="3719"/>
                  <a:pt x="20983" y="3471"/>
                  <a:pt x="21190" y="3153"/>
                </a:cubicBezTo>
                <a:cubicBezTo>
                  <a:pt x="21585" y="2544"/>
                  <a:pt x="21600" y="2565"/>
                  <a:pt x="21129" y="2026"/>
                </a:cubicBezTo>
                <a:cubicBezTo>
                  <a:pt x="20955" y="1827"/>
                  <a:pt x="20762" y="1776"/>
                  <a:pt x="20487" y="1772"/>
                </a:cubicBezTo>
                <a:cubicBezTo>
                  <a:pt x="19961" y="1764"/>
                  <a:pt x="19720" y="1486"/>
                  <a:pt x="19806" y="1064"/>
                </a:cubicBezTo>
                <a:cubicBezTo>
                  <a:pt x="19825" y="971"/>
                  <a:pt x="19804" y="847"/>
                  <a:pt x="19743" y="773"/>
                </a:cubicBezTo>
                <a:cubicBezTo>
                  <a:pt x="19597" y="599"/>
                  <a:pt x="19434" y="429"/>
                  <a:pt x="19245" y="289"/>
                </a:cubicBezTo>
                <a:cubicBezTo>
                  <a:pt x="18978" y="92"/>
                  <a:pt x="18816" y="-4"/>
                  <a:pt x="18655" y="0"/>
                </a:cubicBezTo>
                <a:close/>
              </a:path>
            </a:pathLst>
          </a:cu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Defaults with get and pop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Defaults with get and pop</a:t>
            </a:r>
          </a:p>
        </p:txBody>
      </p:sp>
      <p:sp>
        <p:nvSpPr>
          <p:cNvPr id="242" name="suffix = {1:“st”, 2:”nd”, 3:”rd”}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540877" cy="7684494"/>
          </a:xfrm>
          <a:prstGeom prst="rect">
            <a:avLst/>
          </a:prstGeom>
        </p:spPr>
        <p:txBody>
          <a:bodyPr anchor="t"/>
          <a:lstStyle/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suffix = {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1</a:t>
            </a:r>
            <a:r>
              <a:t>:“st”, 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2</a:t>
            </a:r>
            <a:r>
              <a:t>:”nd”, 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3</a:t>
            </a:r>
            <a:r>
              <a:t>:”rd”}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suffix.pop(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0</a:t>
            </a:r>
            <a:r>
              <a:t>) </a:t>
            </a:r>
            <a:r>
              <a:rPr>
                <a:solidFill>
                  <a:srgbClr val="929292"/>
                </a:solidFill>
              </a:rPr>
              <a:t># delete fails, because no key 0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>
              <a:solidFill>
                <a:srgbClr val="929292"/>
              </a:solidFill>
            </a:endParaRP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>
              <a:solidFill>
                <a:srgbClr val="929292"/>
              </a:solidFill>
            </a:endParaRP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suffix[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4</a:t>
            </a:r>
            <a:r>
              <a:t>] </a:t>
            </a:r>
            <a:r>
              <a:rPr>
                <a:solidFill>
                  <a:srgbClr val="929292"/>
                </a:solidFill>
              </a:rPr>
              <a:t># lookup fails because no key 4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>
              <a:solidFill>
                <a:srgbClr val="929292"/>
              </a:solidFill>
            </a:endParaRP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>
              <a:solidFill>
                <a:srgbClr val="929292"/>
              </a:solidFill>
            </a:endParaRP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suffix.get(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4</a:t>
            </a:r>
            <a:r>
              <a:t>, “th”) </a:t>
            </a:r>
            <a:r>
              <a:rPr>
                <a:solidFill>
                  <a:srgbClr val="929292"/>
                </a:solidFill>
              </a:rPr>
              <a:t># returns “th” because no key 4</a:t>
            </a:r>
          </a:p>
        </p:txBody>
      </p:sp>
      <p:sp>
        <p:nvSpPr>
          <p:cNvPr id="250" name="Connection Line"/>
          <p:cNvSpPr/>
          <p:nvPr/>
        </p:nvSpPr>
        <p:spPr>
          <a:xfrm>
            <a:off x="4335240" y="6046672"/>
            <a:ext cx="182620" cy="10502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982" h="21600" extrusionOk="0">
                <a:moveTo>
                  <a:pt x="5532" y="0"/>
                </a:moveTo>
                <a:cubicBezTo>
                  <a:pt x="-4618" y="9508"/>
                  <a:pt x="-801" y="16708"/>
                  <a:pt x="16982" y="21600"/>
                </a:cubicBezTo>
              </a:path>
            </a:pathLst>
          </a:custGeom>
          <a:ln w="508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251" name="Connection Line"/>
          <p:cNvSpPr/>
          <p:nvPr/>
        </p:nvSpPr>
        <p:spPr>
          <a:xfrm>
            <a:off x="3567331" y="2547822"/>
            <a:ext cx="557276" cy="4508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094" h="21600" extrusionOk="0">
                <a:moveTo>
                  <a:pt x="935" y="21600"/>
                </a:moveTo>
                <a:cubicBezTo>
                  <a:pt x="-2506" y="11258"/>
                  <a:pt x="3547" y="4058"/>
                  <a:pt x="19094" y="0"/>
                </a:cubicBezTo>
              </a:path>
            </a:pathLst>
          </a:custGeom>
          <a:ln w="508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245" name="specify a default if…"/>
          <p:cNvSpPr txBox="1"/>
          <p:nvPr/>
        </p:nvSpPr>
        <p:spPr>
          <a:xfrm>
            <a:off x="4190007" y="2063750"/>
            <a:ext cx="2618186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specify a default if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key cannot be found</a:t>
            </a:r>
          </a:p>
        </p:txBody>
      </p:sp>
      <p:sp>
        <p:nvSpPr>
          <p:cNvPr id="246" name="Dingbat Check"/>
          <p:cNvSpPr/>
          <p:nvPr/>
        </p:nvSpPr>
        <p:spPr>
          <a:xfrm>
            <a:off x="250929" y="5477596"/>
            <a:ext cx="730336" cy="6940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2" h="20404" extrusionOk="0">
                <a:moveTo>
                  <a:pt x="19340" y="6"/>
                </a:moveTo>
                <a:cubicBezTo>
                  <a:pt x="18911" y="-308"/>
                  <a:pt x="8317" y="11620"/>
                  <a:pt x="6423" y="13985"/>
                </a:cubicBezTo>
                <a:cubicBezTo>
                  <a:pt x="6323" y="14108"/>
                  <a:pt x="6215" y="14226"/>
                  <a:pt x="6090" y="14370"/>
                </a:cubicBezTo>
                <a:cubicBezTo>
                  <a:pt x="5960" y="14216"/>
                  <a:pt x="5854" y="14096"/>
                  <a:pt x="5755" y="13971"/>
                </a:cubicBezTo>
                <a:cubicBezTo>
                  <a:pt x="4964" y="12967"/>
                  <a:pt x="4458" y="12167"/>
                  <a:pt x="3657" y="11171"/>
                </a:cubicBezTo>
                <a:cubicBezTo>
                  <a:pt x="3337" y="10773"/>
                  <a:pt x="2972" y="10410"/>
                  <a:pt x="2634" y="10026"/>
                </a:cubicBezTo>
                <a:cubicBezTo>
                  <a:pt x="2472" y="9843"/>
                  <a:pt x="2283" y="9849"/>
                  <a:pt x="2071" y="9915"/>
                </a:cubicBezTo>
                <a:cubicBezTo>
                  <a:pt x="1856" y="9981"/>
                  <a:pt x="1574" y="9982"/>
                  <a:pt x="1303" y="10152"/>
                </a:cubicBezTo>
                <a:cubicBezTo>
                  <a:pt x="1209" y="10262"/>
                  <a:pt x="1332" y="10438"/>
                  <a:pt x="1349" y="10609"/>
                </a:cubicBezTo>
                <a:cubicBezTo>
                  <a:pt x="1369" y="10821"/>
                  <a:pt x="603" y="10792"/>
                  <a:pt x="203" y="11061"/>
                </a:cubicBezTo>
                <a:cubicBezTo>
                  <a:pt x="111" y="11123"/>
                  <a:pt x="286" y="11375"/>
                  <a:pt x="227" y="11440"/>
                </a:cubicBezTo>
                <a:cubicBezTo>
                  <a:pt x="51" y="11634"/>
                  <a:pt x="-61" y="11588"/>
                  <a:pt x="36" y="11826"/>
                </a:cubicBezTo>
                <a:cubicBezTo>
                  <a:pt x="896" y="13941"/>
                  <a:pt x="2182" y="15733"/>
                  <a:pt x="3218" y="17879"/>
                </a:cubicBezTo>
                <a:cubicBezTo>
                  <a:pt x="4865" y="21292"/>
                  <a:pt x="5178" y="19166"/>
                  <a:pt x="5654" y="19575"/>
                </a:cubicBezTo>
                <a:cubicBezTo>
                  <a:pt x="7119" y="20836"/>
                  <a:pt x="6474" y="21179"/>
                  <a:pt x="9921" y="16770"/>
                </a:cubicBezTo>
                <a:cubicBezTo>
                  <a:pt x="11378" y="14721"/>
                  <a:pt x="19009" y="5203"/>
                  <a:pt x="20710" y="3334"/>
                </a:cubicBezTo>
                <a:cubicBezTo>
                  <a:pt x="20919" y="3106"/>
                  <a:pt x="21118" y="2879"/>
                  <a:pt x="21258" y="2594"/>
                </a:cubicBezTo>
                <a:cubicBezTo>
                  <a:pt x="21526" y="2050"/>
                  <a:pt x="21539" y="2066"/>
                  <a:pt x="21150" y="1624"/>
                </a:cubicBezTo>
                <a:cubicBezTo>
                  <a:pt x="21006" y="1461"/>
                  <a:pt x="20856" y="1427"/>
                  <a:pt x="20646" y="1437"/>
                </a:cubicBezTo>
                <a:cubicBezTo>
                  <a:pt x="20244" y="1456"/>
                  <a:pt x="20044" y="1227"/>
                  <a:pt x="20086" y="860"/>
                </a:cubicBezTo>
                <a:cubicBezTo>
                  <a:pt x="20096" y="778"/>
                  <a:pt x="20075" y="672"/>
                  <a:pt x="20023" y="612"/>
                </a:cubicBezTo>
                <a:cubicBezTo>
                  <a:pt x="19903" y="469"/>
                  <a:pt x="19492" y="117"/>
                  <a:pt x="19340" y="6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47" name="Dingbat X"/>
          <p:cNvSpPr/>
          <p:nvPr/>
        </p:nvSpPr>
        <p:spPr>
          <a:xfrm>
            <a:off x="322439" y="4144096"/>
            <a:ext cx="587315" cy="6940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4" h="21548" extrusionOk="0">
                <a:moveTo>
                  <a:pt x="18655" y="0"/>
                </a:moveTo>
                <a:cubicBezTo>
                  <a:pt x="18494" y="5"/>
                  <a:pt x="18333" y="109"/>
                  <a:pt x="18066" y="314"/>
                </a:cubicBezTo>
                <a:cubicBezTo>
                  <a:pt x="15478" y="2289"/>
                  <a:pt x="13027" y="4381"/>
                  <a:pt x="10727" y="6600"/>
                </a:cubicBezTo>
                <a:cubicBezTo>
                  <a:pt x="10587" y="6735"/>
                  <a:pt x="10434" y="6862"/>
                  <a:pt x="10258" y="7020"/>
                </a:cubicBezTo>
                <a:cubicBezTo>
                  <a:pt x="10102" y="6832"/>
                  <a:pt x="9974" y="6685"/>
                  <a:pt x="9856" y="6533"/>
                </a:cubicBezTo>
                <a:cubicBezTo>
                  <a:pt x="8908" y="5315"/>
                  <a:pt x="7971" y="4091"/>
                  <a:pt x="7009" y="2882"/>
                </a:cubicBezTo>
                <a:cubicBezTo>
                  <a:pt x="6625" y="2399"/>
                  <a:pt x="6178" y="1951"/>
                  <a:pt x="5769" y="1483"/>
                </a:cubicBezTo>
                <a:cubicBezTo>
                  <a:pt x="5573" y="1260"/>
                  <a:pt x="5327" y="1254"/>
                  <a:pt x="5044" y="1314"/>
                </a:cubicBezTo>
                <a:cubicBezTo>
                  <a:pt x="4759" y="1375"/>
                  <a:pt x="4593" y="1540"/>
                  <a:pt x="4590" y="1770"/>
                </a:cubicBezTo>
                <a:cubicBezTo>
                  <a:pt x="4583" y="2129"/>
                  <a:pt x="4349" y="2291"/>
                  <a:pt x="3989" y="2389"/>
                </a:cubicBezTo>
                <a:cubicBezTo>
                  <a:pt x="3741" y="2232"/>
                  <a:pt x="3498" y="2079"/>
                  <a:pt x="3221" y="1904"/>
                </a:cubicBezTo>
                <a:cubicBezTo>
                  <a:pt x="2922" y="2176"/>
                  <a:pt x="2660" y="2427"/>
                  <a:pt x="2382" y="2665"/>
                </a:cubicBezTo>
                <a:cubicBezTo>
                  <a:pt x="2135" y="2876"/>
                  <a:pt x="2125" y="3090"/>
                  <a:pt x="2231" y="3371"/>
                </a:cubicBezTo>
                <a:cubicBezTo>
                  <a:pt x="3179" y="5877"/>
                  <a:pt x="4394" y="8283"/>
                  <a:pt x="5880" y="10593"/>
                </a:cubicBezTo>
                <a:cubicBezTo>
                  <a:pt x="5956" y="10712"/>
                  <a:pt x="6024" y="10835"/>
                  <a:pt x="6094" y="10951"/>
                </a:cubicBezTo>
                <a:cubicBezTo>
                  <a:pt x="4046" y="12991"/>
                  <a:pt x="2019" y="15012"/>
                  <a:pt x="0" y="17024"/>
                </a:cubicBezTo>
                <a:cubicBezTo>
                  <a:pt x="166" y="17359"/>
                  <a:pt x="297" y="17644"/>
                  <a:pt x="450" y="17921"/>
                </a:cubicBezTo>
                <a:cubicBezTo>
                  <a:pt x="559" y="18117"/>
                  <a:pt x="570" y="18299"/>
                  <a:pt x="443" y="18491"/>
                </a:cubicBezTo>
                <a:cubicBezTo>
                  <a:pt x="355" y="18625"/>
                  <a:pt x="277" y="18763"/>
                  <a:pt x="214" y="18906"/>
                </a:cubicBezTo>
                <a:cubicBezTo>
                  <a:pt x="179" y="18986"/>
                  <a:pt x="139" y="19096"/>
                  <a:pt x="175" y="19164"/>
                </a:cubicBezTo>
                <a:cubicBezTo>
                  <a:pt x="462" y="19717"/>
                  <a:pt x="876" y="20186"/>
                  <a:pt x="1406" y="20550"/>
                </a:cubicBezTo>
                <a:cubicBezTo>
                  <a:pt x="1668" y="20457"/>
                  <a:pt x="1862" y="20370"/>
                  <a:pt x="2068" y="20319"/>
                </a:cubicBezTo>
                <a:cubicBezTo>
                  <a:pt x="2305" y="20259"/>
                  <a:pt x="2506" y="20384"/>
                  <a:pt x="2432" y="20567"/>
                </a:cubicBezTo>
                <a:cubicBezTo>
                  <a:pt x="2271" y="20967"/>
                  <a:pt x="2606" y="21165"/>
                  <a:pt x="2838" y="21403"/>
                </a:cubicBezTo>
                <a:cubicBezTo>
                  <a:pt x="3027" y="21596"/>
                  <a:pt x="3335" y="21593"/>
                  <a:pt x="3548" y="21414"/>
                </a:cubicBezTo>
                <a:cubicBezTo>
                  <a:pt x="3624" y="21350"/>
                  <a:pt x="3679" y="21268"/>
                  <a:pt x="3745" y="21195"/>
                </a:cubicBezTo>
                <a:cubicBezTo>
                  <a:pt x="5406" y="19353"/>
                  <a:pt x="7068" y="17510"/>
                  <a:pt x="8732" y="15669"/>
                </a:cubicBezTo>
                <a:cubicBezTo>
                  <a:pt x="8850" y="15538"/>
                  <a:pt x="8982" y="15417"/>
                  <a:pt x="9151" y="15248"/>
                </a:cubicBezTo>
                <a:cubicBezTo>
                  <a:pt x="9312" y="15457"/>
                  <a:pt x="9442" y="15618"/>
                  <a:pt x="9566" y="15782"/>
                </a:cubicBezTo>
                <a:cubicBezTo>
                  <a:pt x="10552" y="17091"/>
                  <a:pt x="11622" y="18348"/>
                  <a:pt x="12799" y="19538"/>
                </a:cubicBezTo>
                <a:cubicBezTo>
                  <a:pt x="13137" y="19880"/>
                  <a:pt x="13363" y="19913"/>
                  <a:pt x="13764" y="19639"/>
                </a:cubicBezTo>
                <a:cubicBezTo>
                  <a:pt x="14071" y="19429"/>
                  <a:pt x="14340" y="19181"/>
                  <a:pt x="14638" y="18942"/>
                </a:cubicBezTo>
                <a:cubicBezTo>
                  <a:pt x="14977" y="19118"/>
                  <a:pt x="15325" y="19299"/>
                  <a:pt x="15670" y="19479"/>
                </a:cubicBezTo>
                <a:cubicBezTo>
                  <a:pt x="15874" y="19336"/>
                  <a:pt x="16024" y="19228"/>
                  <a:pt x="16179" y="19123"/>
                </a:cubicBezTo>
                <a:cubicBezTo>
                  <a:pt x="16407" y="18969"/>
                  <a:pt x="16586" y="18817"/>
                  <a:pt x="16625" y="18532"/>
                </a:cubicBezTo>
                <a:cubicBezTo>
                  <a:pt x="16663" y="18245"/>
                  <a:pt x="16848" y="17980"/>
                  <a:pt x="17238" y="17893"/>
                </a:cubicBezTo>
                <a:cubicBezTo>
                  <a:pt x="17537" y="17826"/>
                  <a:pt x="17736" y="17646"/>
                  <a:pt x="17893" y="17435"/>
                </a:cubicBezTo>
                <a:cubicBezTo>
                  <a:pt x="18144" y="17098"/>
                  <a:pt x="18337" y="16737"/>
                  <a:pt x="18424" y="16377"/>
                </a:cubicBezTo>
                <a:cubicBezTo>
                  <a:pt x="16705" y="14528"/>
                  <a:pt x="15014" y="12708"/>
                  <a:pt x="13308" y="10873"/>
                </a:cubicBezTo>
                <a:cubicBezTo>
                  <a:pt x="13494" y="10665"/>
                  <a:pt x="13612" y="10530"/>
                  <a:pt x="13734" y="10397"/>
                </a:cubicBezTo>
                <a:cubicBezTo>
                  <a:pt x="15805" y="8137"/>
                  <a:pt x="18039" y="6000"/>
                  <a:pt x="20413" y="3968"/>
                </a:cubicBezTo>
                <a:cubicBezTo>
                  <a:pt x="20703" y="3719"/>
                  <a:pt x="20983" y="3471"/>
                  <a:pt x="21190" y="3153"/>
                </a:cubicBezTo>
                <a:cubicBezTo>
                  <a:pt x="21585" y="2544"/>
                  <a:pt x="21600" y="2565"/>
                  <a:pt x="21129" y="2026"/>
                </a:cubicBezTo>
                <a:cubicBezTo>
                  <a:pt x="20955" y="1827"/>
                  <a:pt x="20762" y="1776"/>
                  <a:pt x="20487" y="1772"/>
                </a:cubicBezTo>
                <a:cubicBezTo>
                  <a:pt x="19961" y="1764"/>
                  <a:pt x="19720" y="1486"/>
                  <a:pt x="19806" y="1064"/>
                </a:cubicBezTo>
                <a:cubicBezTo>
                  <a:pt x="19825" y="971"/>
                  <a:pt x="19804" y="847"/>
                  <a:pt x="19743" y="773"/>
                </a:cubicBezTo>
                <a:cubicBezTo>
                  <a:pt x="19597" y="599"/>
                  <a:pt x="19434" y="429"/>
                  <a:pt x="19245" y="289"/>
                </a:cubicBezTo>
                <a:cubicBezTo>
                  <a:pt x="18978" y="92"/>
                  <a:pt x="18816" y="-4"/>
                  <a:pt x="18655" y="0"/>
                </a:cubicBezTo>
                <a:close/>
              </a:path>
            </a:pathLst>
          </a:cu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48" name="Dingbat X"/>
          <p:cNvSpPr/>
          <p:nvPr/>
        </p:nvSpPr>
        <p:spPr>
          <a:xfrm>
            <a:off x="322439" y="2874096"/>
            <a:ext cx="587315" cy="6940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4" h="21548" extrusionOk="0">
                <a:moveTo>
                  <a:pt x="18655" y="0"/>
                </a:moveTo>
                <a:cubicBezTo>
                  <a:pt x="18494" y="5"/>
                  <a:pt x="18333" y="109"/>
                  <a:pt x="18066" y="314"/>
                </a:cubicBezTo>
                <a:cubicBezTo>
                  <a:pt x="15478" y="2289"/>
                  <a:pt x="13027" y="4381"/>
                  <a:pt x="10727" y="6600"/>
                </a:cubicBezTo>
                <a:cubicBezTo>
                  <a:pt x="10587" y="6735"/>
                  <a:pt x="10434" y="6862"/>
                  <a:pt x="10258" y="7020"/>
                </a:cubicBezTo>
                <a:cubicBezTo>
                  <a:pt x="10102" y="6832"/>
                  <a:pt x="9974" y="6685"/>
                  <a:pt x="9856" y="6533"/>
                </a:cubicBezTo>
                <a:cubicBezTo>
                  <a:pt x="8908" y="5315"/>
                  <a:pt x="7971" y="4091"/>
                  <a:pt x="7009" y="2882"/>
                </a:cubicBezTo>
                <a:cubicBezTo>
                  <a:pt x="6625" y="2399"/>
                  <a:pt x="6178" y="1951"/>
                  <a:pt x="5769" y="1483"/>
                </a:cubicBezTo>
                <a:cubicBezTo>
                  <a:pt x="5573" y="1260"/>
                  <a:pt x="5327" y="1254"/>
                  <a:pt x="5044" y="1314"/>
                </a:cubicBezTo>
                <a:cubicBezTo>
                  <a:pt x="4759" y="1375"/>
                  <a:pt x="4593" y="1540"/>
                  <a:pt x="4590" y="1770"/>
                </a:cubicBezTo>
                <a:cubicBezTo>
                  <a:pt x="4583" y="2129"/>
                  <a:pt x="4349" y="2291"/>
                  <a:pt x="3989" y="2389"/>
                </a:cubicBezTo>
                <a:cubicBezTo>
                  <a:pt x="3741" y="2232"/>
                  <a:pt x="3498" y="2079"/>
                  <a:pt x="3221" y="1904"/>
                </a:cubicBezTo>
                <a:cubicBezTo>
                  <a:pt x="2922" y="2176"/>
                  <a:pt x="2660" y="2427"/>
                  <a:pt x="2382" y="2665"/>
                </a:cubicBezTo>
                <a:cubicBezTo>
                  <a:pt x="2135" y="2876"/>
                  <a:pt x="2125" y="3090"/>
                  <a:pt x="2231" y="3371"/>
                </a:cubicBezTo>
                <a:cubicBezTo>
                  <a:pt x="3179" y="5877"/>
                  <a:pt x="4394" y="8283"/>
                  <a:pt x="5880" y="10593"/>
                </a:cubicBezTo>
                <a:cubicBezTo>
                  <a:pt x="5956" y="10712"/>
                  <a:pt x="6024" y="10835"/>
                  <a:pt x="6094" y="10951"/>
                </a:cubicBezTo>
                <a:cubicBezTo>
                  <a:pt x="4046" y="12991"/>
                  <a:pt x="2019" y="15012"/>
                  <a:pt x="0" y="17024"/>
                </a:cubicBezTo>
                <a:cubicBezTo>
                  <a:pt x="166" y="17359"/>
                  <a:pt x="297" y="17644"/>
                  <a:pt x="450" y="17921"/>
                </a:cubicBezTo>
                <a:cubicBezTo>
                  <a:pt x="559" y="18117"/>
                  <a:pt x="570" y="18299"/>
                  <a:pt x="443" y="18491"/>
                </a:cubicBezTo>
                <a:cubicBezTo>
                  <a:pt x="355" y="18625"/>
                  <a:pt x="277" y="18763"/>
                  <a:pt x="214" y="18906"/>
                </a:cubicBezTo>
                <a:cubicBezTo>
                  <a:pt x="179" y="18986"/>
                  <a:pt x="139" y="19096"/>
                  <a:pt x="175" y="19164"/>
                </a:cubicBezTo>
                <a:cubicBezTo>
                  <a:pt x="462" y="19717"/>
                  <a:pt x="876" y="20186"/>
                  <a:pt x="1406" y="20550"/>
                </a:cubicBezTo>
                <a:cubicBezTo>
                  <a:pt x="1668" y="20457"/>
                  <a:pt x="1862" y="20370"/>
                  <a:pt x="2068" y="20319"/>
                </a:cubicBezTo>
                <a:cubicBezTo>
                  <a:pt x="2305" y="20259"/>
                  <a:pt x="2506" y="20384"/>
                  <a:pt x="2432" y="20567"/>
                </a:cubicBezTo>
                <a:cubicBezTo>
                  <a:pt x="2271" y="20967"/>
                  <a:pt x="2606" y="21165"/>
                  <a:pt x="2838" y="21403"/>
                </a:cubicBezTo>
                <a:cubicBezTo>
                  <a:pt x="3027" y="21596"/>
                  <a:pt x="3335" y="21593"/>
                  <a:pt x="3548" y="21414"/>
                </a:cubicBezTo>
                <a:cubicBezTo>
                  <a:pt x="3624" y="21350"/>
                  <a:pt x="3679" y="21268"/>
                  <a:pt x="3745" y="21195"/>
                </a:cubicBezTo>
                <a:cubicBezTo>
                  <a:pt x="5406" y="19353"/>
                  <a:pt x="7068" y="17510"/>
                  <a:pt x="8732" y="15669"/>
                </a:cubicBezTo>
                <a:cubicBezTo>
                  <a:pt x="8850" y="15538"/>
                  <a:pt x="8982" y="15417"/>
                  <a:pt x="9151" y="15248"/>
                </a:cubicBezTo>
                <a:cubicBezTo>
                  <a:pt x="9312" y="15457"/>
                  <a:pt x="9442" y="15618"/>
                  <a:pt x="9566" y="15782"/>
                </a:cubicBezTo>
                <a:cubicBezTo>
                  <a:pt x="10552" y="17091"/>
                  <a:pt x="11622" y="18348"/>
                  <a:pt x="12799" y="19538"/>
                </a:cubicBezTo>
                <a:cubicBezTo>
                  <a:pt x="13137" y="19880"/>
                  <a:pt x="13363" y="19913"/>
                  <a:pt x="13764" y="19639"/>
                </a:cubicBezTo>
                <a:cubicBezTo>
                  <a:pt x="14071" y="19429"/>
                  <a:pt x="14340" y="19181"/>
                  <a:pt x="14638" y="18942"/>
                </a:cubicBezTo>
                <a:cubicBezTo>
                  <a:pt x="14977" y="19118"/>
                  <a:pt x="15325" y="19299"/>
                  <a:pt x="15670" y="19479"/>
                </a:cubicBezTo>
                <a:cubicBezTo>
                  <a:pt x="15874" y="19336"/>
                  <a:pt x="16024" y="19228"/>
                  <a:pt x="16179" y="19123"/>
                </a:cubicBezTo>
                <a:cubicBezTo>
                  <a:pt x="16407" y="18969"/>
                  <a:pt x="16586" y="18817"/>
                  <a:pt x="16625" y="18532"/>
                </a:cubicBezTo>
                <a:cubicBezTo>
                  <a:pt x="16663" y="18245"/>
                  <a:pt x="16848" y="17980"/>
                  <a:pt x="17238" y="17893"/>
                </a:cubicBezTo>
                <a:cubicBezTo>
                  <a:pt x="17537" y="17826"/>
                  <a:pt x="17736" y="17646"/>
                  <a:pt x="17893" y="17435"/>
                </a:cubicBezTo>
                <a:cubicBezTo>
                  <a:pt x="18144" y="17098"/>
                  <a:pt x="18337" y="16737"/>
                  <a:pt x="18424" y="16377"/>
                </a:cubicBezTo>
                <a:cubicBezTo>
                  <a:pt x="16705" y="14528"/>
                  <a:pt x="15014" y="12708"/>
                  <a:pt x="13308" y="10873"/>
                </a:cubicBezTo>
                <a:cubicBezTo>
                  <a:pt x="13494" y="10665"/>
                  <a:pt x="13612" y="10530"/>
                  <a:pt x="13734" y="10397"/>
                </a:cubicBezTo>
                <a:cubicBezTo>
                  <a:pt x="15805" y="8137"/>
                  <a:pt x="18039" y="6000"/>
                  <a:pt x="20413" y="3968"/>
                </a:cubicBezTo>
                <a:cubicBezTo>
                  <a:pt x="20703" y="3719"/>
                  <a:pt x="20983" y="3471"/>
                  <a:pt x="21190" y="3153"/>
                </a:cubicBezTo>
                <a:cubicBezTo>
                  <a:pt x="21585" y="2544"/>
                  <a:pt x="21600" y="2565"/>
                  <a:pt x="21129" y="2026"/>
                </a:cubicBezTo>
                <a:cubicBezTo>
                  <a:pt x="20955" y="1827"/>
                  <a:pt x="20762" y="1776"/>
                  <a:pt x="20487" y="1772"/>
                </a:cubicBezTo>
                <a:cubicBezTo>
                  <a:pt x="19961" y="1764"/>
                  <a:pt x="19720" y="1486"/>
                  <a:pt x="19806" y="1064"/>
                </a:cubicBezTo>
                <a:cubicBezTo>
                  <a:pt x="19825" y="971"/>
                  <a:pt x="19804" y="847"/>
                  <a:pt x="19743" y="773"/>
                </a:cubicBezTo>
                <a:cubicBezTo>
                  <a:pt x="19597" y="599"/>
                  <a:pt x="19434" y="429"/>
                  <a:pt x="19245" y="289"/>
                </a:cubicBezTo>
                <a:cubicBezTo>
                  <a:pt x="18978" y="92"/>
                  <a:pt x="18816" y="-4"/>
                  <a:pt x="18655" y="0"/>
                </a:cubicBezTo>
                <a:close/>
              </a:path>
            </a:pathLst>
          </a:cu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49" name="specify a default if…"/>
          <p:cNvSpPr txBox="1"/>
          <p:nvPr/>
        </p:nvSpPr>
        <p:spPr>
          <a:xfrm>
            <a:off x="3453407" y="7131050"/>
            <a:ext cx="2618186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specify a default if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key cannot be found</a:t>
            </a: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Defaults with get and pop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Defaults with get and pop</a:t>
            </a:r>
          </a:p>
        </p:txBody>
      </p:sp>
      <p:sp>
        <p:nvSpPr>
          <p:cNvPr id="254" name="suffix = {1:“st”, 2:”nd”, 3:”rd”}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540877" cy="7684494"/>
          </a:xfrm>
          <a:prstGeom prst="rect">
            <a:avLst/>
          </a:prstGeom>
        </p:spPr>
        <p:txBody>
          <a:bodyPr anchor="t"/>
          <a:lstStyle/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suffix = {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1</a:t>
            </a:r>
            <a:r>
              <a:t>:“st”, 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2</a:t>
            </a:r>
            <a:r>
              <a:t>:”nd”, 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3</a:t>
            </a:r>
            <a:r>
              <a:t>:”rd”}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suffix.pop(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0</a:t>
            </a:r>
            <a:r>
              <a:t>, “th”) </a:t>
            </a:r>
            <a:r>
              <a:rPr>
                <a:solidFill>
                  <a:srgbClr val="929292"/>
                </a:solidFill>
              </a:rPr>
              <a:t># returns “th” because no key 0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>
              <a:solidFill>
                <a:srgbClr val="929292"/>
              </a:solidFill>
            </a:endParaRP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>
              <a:solidFill>
                <a:srgbClr val="929292"/>
              </a:solidFill>
            </a:endParaRP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suffix[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4</a:t>
            </a:r>
            <a:r>
              <a:t>] </a:t>
            </a:r>
            <a:r>
              <a:rPr>
                <a:solidFill>
                  <a:srgbClr val="929292"/>
                </a:solidFill>
              </a:rPr>
              <a:t># lookup fails because no key 4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>
              <a:solidFill>
                <a:srgbClr val="929292"/>
              </a:solidFill>
            </a:endParaRP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>
              <a:solidFill>
                <a:srgbClr val="929292"/>
              </a:solidFill>
            </a:endParaRP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suffix.get(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4</a:t>
            </a:r>
            <a:r>
              <a:t>, “th”) </a:t>
            </a:r>
            <a:r>
              <a:rPr>
                <a:solidFill>
                  <a:srgbClr val="929292"/>
                </a:solidFill>
              </a:rPr>
              <a:t># returns “th” because no key 4</a:t>
            </a:r>
          </a:p>
        </p:txBody>
      </p:sp>
      <p:sp>
        <p:nvSpPr>
          <p:cNvPr id="262" name="Connection Line"/>
          <p:cNvSpPr/>
          <p:nvPr/>
        </p:nvSpPr>
        <p:spPr>
          <a:xfrm>
            <a:off x="4335240" y="6046672"/>
            <a:ext cx="182620" cy="10502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982" h="21600" extrusionOk="0">
                <a:moveTo>
                  <a:pt x="5532" y="0"/>
                </a:moveTo>
                <a:cubicBezTo>
                  <a:pt x="-4618" y="9508"/>
                  <a:pt x="-801" y="16708"/>
                  <a:pt x="16982" y="21600"/>
                </a:cubicBezTo>
              </a:path>
            </a:pathLst>
          </a:custGeom>
          <a:ln w="508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263" name="Connection Line"/>
          <p:cNvSpPr/>
          <p:nvPr/>
        </p:nvSpPr>
        <p:spPr>
          <a:xfrm>
            <a:off x="4456331" y="2547822"/>
            <a:ext cx="557276" cy="4508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094" h="21600" extrusionOk="0">
                <a:moveTo>
                  <a:pt x="935" y="21600"/>
                </a:moveTo>
                <a:cubicBezTo>
                  <a:pt x="-2506" y="11258"/>
                  <a:pt x="3547" y="4058"/>
                  <a:pt x="19094" y="0"/>
                </a:cubicBezTo>
              </a:path>
            </a:pathLst>
          </a:custGeom>
          <a:ln w="508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257" name="specify a default if…"/>
          <p:cNvSpPr txBox="1"/>
          <p:nvPr/>
        </p:nvSpPr>
        <p:spPr>
          <a:xfrm>
            <a:off x="5079007" y="2063750"/>
            <a:ext cx="2618186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specify a default if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key cannot be found</a:t>
            </a:r>
          </a:p>
        </p:txBody>
      </p:sp>
      <p:sp>
        <p:nvSpPr>
          <p:cNvPr id="258" name="Dingbat Check"/>
          <p:cNvSpPr/>
          <p:nvPr/>
        </p:nvSpPr>
        <p:spPr>
          <a:xfrm>
            <a:off x="250929" y="2810596"/>
            <a:ext cx="730336" cy="6940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2" h="20404" extrusionOk="0">
                <a:moveTo>
                  <a:pt x="19340" y="6"/>
                </a:moveTo>
                <a:cubicBezTo>
                  <a:pt x="18911" y="-308"/>
                  <a:pt x="8317" y="11620"/>
                  <a:pt x="6423" y="13985"/>
                </a:cubicBezTo>
                <a:cubicBezTo>
                  <a:pt x="6323" y="14108"/>
                  <a:pt x="6215" y="14226"/>
                  <a:pt x="6090" y="14370"/>
                </a:cubicBezTo>
                <a:cubicBezTo>
                  <a:pt x="5960" y="14216"/>
                  <a:pt x="5854" y="14096"/>
                  <a:pt x="5755" y="13971"/>
                </a:cubicBezTo>
                <a:cubicBezTo>
                  <a:pt x="4964" y="12967"/>
                  <a:pt x="4458" y="12167"/>
                  <a:pt x="3657" y="11171"/>
                </a:cubicBezTo>
                <a:cubicBezTo>
                  <a:pt x="3337" y="10773"/>
                  <a:pt x="2972" y="10410"/>
                  <a:pt x="2634" y="10026"/>
                </a:cubicBezTo>
                <a:cubicBezTo>
                  <a:pt x="2472" y="9843"/>
                  <a:pt x="2283" y="9849"/>
                  <a:pt x="2071" y="9915"/>
                </a:cubicBezTo>
                <a:cubicBezTo>
                  <a:pt x="1856" y="9981"/>
                  <a:pt x="1574" y="9982"/>
                  <a:pt x="1303" y="10152"/>
                </a:cubicBezTo>
                <a:cubicBezTo>
                  <a:pt x="1209" y="10262"/>
                  <a:pt x="1332" y="10438"/>
                  <a:pt x="1349" y="10609"/>
                </a:cubicBezTo>
                <a:cubicBezTo>
                  <a:pt x="1369" y="10821"/>
                  <a:pt x="603" y="10792"/>
                  <a:pt x="203" y="11061"/>
                </a:cubicBezTo>
                <a:cubicBezTo>
                  <a:pt x="111" y="11123"/>
                  <a:pt x="286" y="11375"/>
                  <a:pt x="227" y="11440"/>
                </a:cubicBezTo>
                <a:cubicBezTo>
                  <a:pt x="51" y="11634"/>
                  <a:pt x="-61" y="11588"/>
                  <a:pt x="36" y="11826"/>
                </a:cubicBezTo>
                <a:cubicBezTo>
                  <a:pt x="896" y="13941"/>
                  <a:pt x="2182" y="15733"/>
                  <a:pt x="3218" y="17879"/>
                </a:cubicBezTo>
                <a:cubicBezTo>
                  <a:pt x="4865" y="21292"/>
                  <a:pt x="5178" y="19166"/>
                  <a:pt x="5654" y="19575"/>
                </a:cubicBezTo>
                <a:cubicBezTo>
                  <a:pt x="7119" y="20836"/>
                  <a:pt x="6474" y="21179"/>
                  <a:pt x="9921" y="16770"/>
                </a:cubicBezTo>
                <a:cubicBezTo>
                  <a:pt x="11378" y="14721"/>
                  <a:pt x="19009" y="5203"/>
                  <a:pt x="20710" y="3334"/>
                </a:cubicBezTo>
                <a:cubicBezTo>
                  <a:pt x="20919" y="3106"/>
                  <a:pt x="21118" y="2879"/>
                  <a:pt x="21258" y="2594"/>
                </a:cubicBezTo>
                <a:cubicBezTo>
                  <a:pt x="21526" y="2050"/>
                  <a:pt x="21539" y="2066"/>
                  <a:pt x="21150" y="1624"/>
                </a:cubicBezTo>
                <a:cubicBezTo>
                  <a:pt x="21006" y="1461"/>
                  <a:pt x="20856" y="1427"/>
                  <a:pt x="20646" y="1437"/>
                </a:cubicBezTo>
                <a:cubicBezTo>
                  <a:pt x="20244" y="1456"/>
                  <a:pt x="20044" y="1227"/>
                  <a:pt x="20086" y="860"/>
                </a:cubicBezTo>
                <a:cubicBezTo>
                  <a:pt x="20096" y="778"/>
                  <a:pt x="20075" y="672"/>
                  <a:pt x="20023" y="612"/>
                </a:cubicBezTo>
                <a:cubicBezTo>
                  <a:pt x="19903" y="469"/>
                  <a:pt x="19492" y="117"/>
                  <a:pt x="19340" y="6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59" name="Dingbat Check"/>
          <p:cNvSpPr/>
          <p:nvPr/>
        </p:nvSpPr>
        <p:spPr>
          <a:xfrm>
            <a:off x="250929" y="5477596"/>
            <a:ext cx="730336" cy="6940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2" h="20404" extrusionOk="0">
                <a:moveTo>
                  <a:pt x="19340" y="6"/>
                </a:moveTo>
                <a:cubicBezTo>
                  <a:pt x="18911" y="-308"/>
                  <a:pt x="8317" y="11620"/>
                  <a:pt x="6423" y="13985"/>
                </a:cubicBezTo>
                <a:cubicBezTo>
                  <a:pt x="6323" y="14108"/>
                  <a:pt x="6215" y="14226"/>
                  <a:pt x="6090" y="14370"/>
                </a:cubicBezTo>
                <a:cubicBezTo>
                  <a:pt x="5960" y="14216"/>
                  <a:pt x="5854" y="14096"/>
                  <a:pt x="5755" y="13971"/>
                </a:cubicBezTo>
                <a:cubicBezTo>
                  <a:pt x="4964" y="12967"/>
                  <a:pt x="4458" y="12167"/>
                  <a:pt x="3657" y="11171"/>
                </a:cubicBezTo>
                <a:cubicBezTo>
                  <a:pt x="3337" y="10773"/>
                  <a:pt x="2972" y="10410"/>
                  <a:pt x="2634" y="10026"/>
                </a:cubicBezTo>
                <a:cubicBezTo>
                  <a:pt x="2472" y="9843"/>
                  <a:pt x="2283" y="9849"/>
                  <a:pt x="2071" y="9915"/>
                </a:cubicBezTo>
                <a:cubicBezTo>
                  <a:pt x="1856" y="9981"/>
                  <a:pt x="1574" y="9982"/>
                  <a:pt x="1303" y="10152"/>
                </a:cubicBezTo>
                <a:cubicBezTo>
                  <a:pt x="1209" y="10262"/>
                  <a:pt x="1332" y="10438"/>
                  <a:pt x="1349" y="10609"/>
                </a:cubicBezTo>
                <a:cubicBezTo>
                  <a:pt x="1369" y="10821"/>
                  <a:pt x="603" y="10792"/>
                  <a:pt x="203" y="11061"/>
                </a:cubicBezTo>
                <a:cubicBezTo>
                  <a:pt x="111" y="11123"/>
                  <a:pt x="286" y="11375"/>
                  <a:pt x="227" y="11440"/>
                </a:cubicBezTo>
                <a:cubicBezTo>
                  <a:pt x="51" y="11634"/>
                  <a:pt x="-61" y="11588"/>
                  <a:pt x="36" y="11826"/>
                </a:cubicBezTo>
                <a:cubicBezTo>
                  <a:pt x="896" y="13941"/>
                  <a:pt x="2182" y="15733"/>
                  <a:pt x="3218" y="17879"/>
                </a:cubicBezTo>
                <a:cubicBezTo>
                  <a:pt x="4865" y="21292"/>
                  <a:pt x="5178" y="19166"/>
                  <a:pt x="5654" y="19575"/>
                </a:cubicBezTo>
                <a:cubicBezTo>
                  <a:pt x="7119" y="20836"/>
                  <a:pt x="6474" y="21179"/>
                  <a:pt x="9921" y="16770"/>
                </a:cubicBezTo>
                <a:cubicBezTo>
                  <a:pt x="11378" y="14721"/>
                  <a:pt x="19009" y="5203"/>
                  <a:pt x="20710" y="3334"/>
                </a:cubicBezTo>
                <a:cubicBezTo>
                  <a:pt x="20919" y="3106"/>
                  <a:pt x="21118" y="2879"/>
                  <a:pt x="21258" y="2594"/>
                </a:cubicBezTo>
                <a:cubicBezTo>
                  <a:pt x="21526" y="2050"/>
                  <a:pt x="21539" y="2066"/>
                  <a:pt x="21150" y="1624"/>
                </a:cubicBezTo>
                <a:cubicBezTo>
                  <a:pt x="21006" y="1461"/>
                  <a:pt x="20856" y="1427"/>
                  <a:pt x="20646" y="1437"/>
                </a:cubicBezTo>
                <a:cubicBezTo>
                  <a:pt x="20244" y="1456"/>
                  <a:pt x="20044" y="1227"/>
                  <a:pt x="20086" y="860"/>
                </a:cubicBezTo>
                <a:cubicBezTo>
                  <a:pt x="20096" y="778"/>
                  <a:pt x="20075" y="672"/>
                  <a:pt x="20023" y="612"/>
                </a:cubicBezTo>
                <a:cubicBezTo>
                  <a:pt x="19903" y="469"/>
                  <a:pt x="19492" y="117"/>
                  <a:pt x="19340" y="6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60" name="Dingbat X"/>
          <p:cNvSpPr/>
          <p:nvPr/>
        </p:nvSpPr>
        <p:spPr>
          <a:xfrm>
            <a:off x="322439" y="4144096"/>
            <a:ext cx="587315" cy="6940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4" h="21548" extrusionOk="0">
                <a:moveTo>
                  <a:pt x="18655" y="0"/>
                </a:moveTo>
                <a:cubicBezTo>
                  <a:pt x="18494" y="5"/>
                  <a:pt x="18333" y="109"/>
                  <a:pt x="18066" y="314"/>
                </a:cubicBezTo>
                <a:cubicBezTo>
                  <a:pt x="15478" y="2289"/>
                  <a:pt x="13027" y="4381"/>
                  <a:pt x="10727" y="6600"/>
                </a:cubicBezTo>
                <a:cubicBezTo>
                  <a:pt x="10587" y="6735"/>
                  <a:pt x="10434" y="6862"/>
                  <a:pt x="10258" y="7020"/>
                </a:cubicBezTo>
                <a:cubicBezTo>
                  <a:pt x="10102" y="6832"/>
                  <a:pt x="9974" y="6685"/>
                  <a:pt x="9856" y="6533"/>
                </a:cubicBezTo>
                <a:cubicBezTo>
                  <a:pt x="8908" y="5315"/>
                  <a:pt x="7971" y="4091"/>
                  <a:pt x="7009" y="2882"/>
                </a:cubicBezTo>
                <a:cubicBezTo>
                  <a:pt x="6625" y="2399"/>
                  <a:pt x="6178" y="1951"/>
                  <a:pt x="5769" y="1483"/>
                </a:cubicBezTo>
                <a:cubicBezTo>
                  <a:pt x="5573" y="1260"/>
                  <a:pt x="5327" y="1254"/>
                  <a:pt x="5044" y="1314"/>
                </a:cubicBezTo>
                <a:cubicBezTo>
                  <a:pt x="4759" y="1375"/>
                  <a:pt x="4593" y="1540"/>
                  <a:pt x="4590" y="1770"/>
                </a:cubicBezTo>
                <a:cubicBezTo>
                  <a:pt x="4583" y="2129"/>
                  <a:pt x="4349" y="2291"/>
                  <a:pt x="3989" y="2389"/>
                </a:cubicBezTo>
                <a:cubicBezTo>
                  <a:pt x="3741" y="2232"/>
                  <a:pt x="3498" y="2079"/>
                  <a:pt x="3221" y="1904"/>
                </a:cubicBezTo>
                <a:cubicBezTo>
                  <a:pt x="2922" y="2176"/>
                  <a:pt x="2660" y="2427"/>
                  <a:pt x="2382" y="2665"/>
                </a:cubicBezTo>
                <a:cubicBezTo>
                  <a:pt x="2135" y="2876"/>
                  <a:pt x="2125" y="3090"/>
                  <a:pt x="2231" y="3371"/>
                </a:cubicBezTo>
                <a:cubicBezTo>
                  <a:pt x="3179" y="5877"/>
                  <a:pt x="4394" y="8283"/>
                  <a:pt x="5880" y="10593"/>
                </a:cubicBezTo>
                <a:cubicBezTo>
                  <a:pt x="5956" y="10712"/>
                  <a:pt x="6024" y="10835"/>
                  <a:pt x="6094" y="10951"/>
                </a:cubicBezTo>
                <a:cubicBezTo>
                  <a:pt x="4046" y="12991"/>
                  <a:pt x="2019" y="15012"/>
                  <a:pt x="0" y="17024"/>
                </a:cubicBezTo>
                <a:cubicBezTo>
                  <a:pt x="166" y="17359"/>
                  <a:pt x="297" y="17644"/>
                  <a:pt x="450" y="17921"/>
                </a:cubicBezTo>
                <a:cubicBezTo>
                  <a:pt x="559" y="18117"/>
                  <a:pt x="570" y="18299"/>
                  <a:pt x="443" y="18491"/>
                </a:cubicBezTo>
                <a:cubicBezTo>
                  <a:pt x="355" y="18625"/>
                  <a:pt x="277" y="18763"/>
                  <a:pt x="214" y="18906"/>
                </a:cubicBezTo>
                <a:cubicBezTo>
                  <a:pt x="179" y="18986"/>
                  <a:pt x="139" y="19096"/>
                  <a:pt x="175" y="19164"/>
                </a:cubicBezTo>
                <a:cubicBezTo>
                  <a:pt x="462" y="19717"/>
                  <a:pt x="876" y="20186"/>
                  <a:pt x="1406" y="20550"/>
                </a:cubicBezTo>
                <a:cubicBezTo>
                  <a:pt x="1668" y="20457"/>
                  <a:pt x="1862" y="20370"/>
                  <a:pt x="2068" y="20319"/>
                </a:cubicBezTo>
                <a:cubicBezTo>
                  <a:pt x="2305" y="20259"/>
                  <a:pt x="2506" y="20384"/>
                  <a:pt x="2432" y="20567"/>
                </a:cubicBezTo>
                <a:cubicBezTo>
                  <a:pt x="2271" y="20967"/>
                  <a:pt x="2606" y="21165"/>
                  <a:pt x="2838" y="21403"/>
                </a:cubicBezTo>
                <a:cubicBezTo>
                  <a:pt x="3027" y="21596"/>
                  <a:pt x="3335" y="21593"/>
                  <a:pt x="3548" y="21414"/>
                </a:cubicBezTo>
                <a:cubicBezTo>
                  <a:pt x="3624" y="21350"/>
                  <a:pt x="3679" y="21268"/>
                  <a:pt x="3745" y="21195"/>
                </a:cubicBezTo>
                <a:cubicBezTo>
                  <a:pt x="5406" y="19353"/>
                  <a:pt x="7068" y="17510"/>
                  <a:pt x="8732" y="15669"/>
                </a:cubicBezTo>
                <a:cubicBezTo>
                  <a:pt x="8850" y="15538"/>
                  <a:pt x="8982" y="15417"/>
                  <a:pt x="9151" y="15248"/>
                </a:cubicBezTo>
                <a:cubicBezTo>
                  <a:pt x="9312" y="15457"/>
                  <a:pt x="9442" y="15618"/>
                  <a:pt x="9566" y="15782"/>
                </a:cubicBezTo>
                <a:cubicBezTo>
                  <a:pt x="10552" y="17091"/>
                  <a:pt x="11622" y="18348"/>
                  <a:pt x="12799" y="19538"/>
                </a:cubicBezTo>
                <a:cubicBezTo>
                  <a:pt x="13137" y="19880"/>
                  <a:pt x="13363" y="19913"/>
                  <a:pt x="13764" y="19639"/>
                </a:cubicBezTo>
                <a:cubicBezTo>
                  <a:pt x="14071" y="19429"/>
                  <a:pt x="14340" y="19181"/>
                  <a:pt x="14638" y="18942"/>
                </a:cubicBezTo>
                <a:cubicBezTo>
                  <a:pt x="14977" y="19118"/>
                  <a:pt x="15325" y="19299"/>
                  <a:pt x="15670" y="19479"/>
                </a:cubicBezTo>
                <a:cubicBezTo>
                  <a:pt x="15874" y="19336"/>
                  <a:pt x="16024" y="19228"/>
                  <a:pt x="16179" y="19123"/>
                </a:cubicBezTo>
                <a:cubicBezTo>
                  <a:pt x="16407" y="18969"/>
                  <a:pt x="16586" y="18817"/>
                  <a:pt x="16625" y="18532"/>
                </a:cubicBezTo>
                <a:cubicBezTo>
                  <a:pt x="16663" y="18245"/>
                  <a:pt x="16848" y="17980"/>
                  <a:pt x="17238" y="17893"/>
                </a:cubicBezTo>
                <a:cubicBezTo>
                  <a:pt x="17537" y="17826"/>
                  <a:pt x="17736" y="17646"/>
                  <a:pt x="17893" y="17435"/>
                </a:cubicBezTo>
                <a:cubicBezTo>
                  <a:pt x="18144" y="17098"/>
                  <a:pt x="18337" y="16737"/>
                  <a:pt x="18424" y="16377"/>
                </a:cubicBezTo>
                <a:cubicBezTo>
                  <a:pt x="16705" y="14528"/>
                  <a:pt x="15014" y="12708"/>
                  <a:pt x="13308" y="10873"/>
                </a:cubicBezTo>
                <a:cubicBezTo>
                  <a:pt x="13494" y="10665"/>
                  <a:pt x="13612" y="10530"/>
                  <a:pt x="13734" y="10397"/>
                </a:cubicBezTo>
                <a:cubicBezTo>
                  <a:pt x="15805" y="8137"/>
                  <a:pt x="18039" y="6000"/>
                  <a:pt x="20413" y="3968"/>
                </a:cubicBezTo>
                <a:cubicBezTo>
                  <a:pt x="20703" y="3719"/>
                  <a:pt x="20983" y="3471"/>
                  <a:pt x="21190" y="3153"/>
                </a:cubicBezTo>
                <a:cubicBezTo>
                  <a:pt x="21585" y="2544"/>
                  <a:pt x="21600" y="2565"/>
                  <a:pt x="21129" y="2026"/>
                </a:cubicBezTo>
                <a:cubicBezTo>
                  <a:pt x="20955" y="1827"/>
                  <a:pt x="20762" y="1776"/>
                  <a:pt x="20487" y="1772"/>
                </a:cubicBezTo>
                <a:cubicBezTo>
                  <a:pt x="19961" y="1764"/>
                  <a:pt x="19720" y="1486"/>
                  <a:pt x="19806" y="1064"/>
                </a:cubicBezTo>
                <a:cubicBezTo>
                  <a:pt x="19825" y="971"/>
                  <a:pt x="19804" y="847"/>
                  <a:pt x="19743" y="773"/>
                </a:cubicBezTo>
                <a:cubicBezTo>
                  <a:pt x="19597" y="599"/>
                  <a:pt x="19434" y="429"/>
                  <a:pt x="19245" y="289"/>
                </a:cubicBezTo>
                <a:cubicBezTo>
                  <a:pt x="18978" y="92"/>
                  <a:pt x="18816" y="-4"/>
                  <a:pt x="18655" y="0"/>
                </a:cubicBezTo>
                <a:close/>
              </a:path>
            </a:pathLst>
          </a:cu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61" name="specify a default if…"/>
          <p:cNvSpPr txBox="1"/>
          <p:nvPr/>
        </p:nvSpPr>
        <p:spPr>
          <a:xfrm>
            <a:off x="3453407" y="7131050"/>
            <a:ext cx="2618186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specify a default if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key cannot be found</a:t>
            </a: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Defaults with get and pop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Defaults with get and pop</a:t>
            </a:r>
          </a:p>
        </p:txBody>
      </p:sp>
      <p:sp>
        <p:nvSpPr>
          <p:cNvPr id="266" name="suffix = {1:“st”, 2:”nd”, 3:”rd”}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540877" cy="7684494"/>
          </a:xfrm>
          <a:prstGeom prst="rect">
            <a:avLst/>
          </a:prstGeom>
        </p:spPr>
        <p:txBody>
          <a:bodyPr anchor="t"/>
          <a:lstStyle/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suffix = {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1</a:t>
            </a:r>
            <a:r>
              <a:t>:“st”, 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2</a:t>
            </a:r>
            <a:r>
              <a:t>:”nd”, 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3</a:t>
            </a:r>
            <a:r>
              <a:t>:”rd”}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for num in range(6):</a:t>
            </a:r>
            <a:br/>
            <a:r>
              <a:t>    print(str(num) + </a:t>
            </a:r>
            <a:r>
              <a: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suffix.get(</a:t>
            </a:r>
            <a:r>
              <a:rPr b="1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num</a:t>
            </a:r>
            <a:r>
              <a: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, </a:t>
            </a:r>
            <a:r>
              <a:rPr b="1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“th”</a:t>
            </a:r>
            <a:r>
              <a:t>))</a:t>
            </a:r>
          </a:p>
        </p:txBody>
      </p:sp>
      <p:sp>
        <p:nvSpPr>
          <p:cNvPr id="267" name="Arrow"/>
          <p:cNvSpPr/>
          <p:nvPr/>
        </p:nvSpPr>
        <p:spPr>
          <a:xfrm rot="5400000">
            <a:off x="4635896" y="3423146"/>
            <a:ext cx="1270001" cy="3251994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68" name="0th…"/>
          <p:cNvSpPr txBox="1"/>
          <p:nvPr/>
        </p:nvSpPr>
        <p:spPr>
          <a:xfrm>
            <a:off x="4903155" y="5924550"/>
            <a:ext cx="774056" cy="223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0</a:t>
            </a:r>
            <a:r>
              <a: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th</a:t>
            </a:r>
          </a:p>
          <a:p>
            <a:pPr algn="l"/>
            <a:r>
              <a:t>1st</a:t>
            </a:r>
          </a:p>
          <a:p>
            <a:pPr algn="l"/>
            <a:r>
              <a:t>2nd</a:t>
            </a:r>
          </a:p>
          <a:p>
            <a:pPr algn="l"/>
            <a:r>
              <a:t>3rd</a:t>
            </a:r>
          </a:p>
          <a:p>
            <a:pPr algn="l"/>
            <a:r>
              <a:t>4</a:t>
            </a:r>
            <a:r>
              <a: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th</a:t>
            </a:r>
          </a:p>
          <a:p>
            <a:pPr algn="l"/>
            <a:r>
              <a:t>5</a:t>
            </a:r>
            <a:r>
              <a: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th</a:t>
            </a: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oday's Outline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Today's Outline</a:t>
            </a:r>
          </a:p>
        </p:txBody>
      </p:sp>
      <p:sp>
        <p:nvSpPr>
          <p:cNvPr id="271" name="Dictionary Ops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099800" cy="7289404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</a:pPr>
            <a:r>
              <a:t>Dictionary Ops</a:t>
            </a:r>
          </a:p>
          <a:p>
            <a:pPr marL="0" lvl="5" indent="0">
              <a:buSzTx/>
              <a:buNone/>
            </a:pP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Binning (dict of list)</a:t>
            </a:r>
          </a:p>
          <a:p>
            <a:pPr marL="0" lvl="5" indent="0">
              <a:buSzTx/>
              <a:buNone/>
            </a:pPr>
            <a:r>
              <a:t>Table Representation (list of dict)</a:t>
            </a:r>
          </a:p>
          <a:p>
            <a:pPr marL="0" indent="0">
              <a:buSzTx/>
              <a:buNone/>
            </a:pPr>
            <a:r>
              <a:t>Probability Tables and Markov Chains (dict of dict)</a:t>
            </a: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Bucketing/Binning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Bucketing/Binning</a:t>
            </a:r>
          </a:p>
        </p:txBody>
      </p:sp>
      <p:grpSp>
        <p:nvGrpSpPr>
          <p:cNvPr id="276" name="Group"/>
          <p:cNvGrpSpPr/>
          <p:nvPr/>
        </p:nvGrpSpPr>
        <p:grpSpPr>
          <a:xfrm>
            <a:off x="2275248" y="5064202"/>
            <a:ext cx="2104304" cy="3308145"/>
            <a:chOff x="0" y="0"/>
            <a:chExt cx="2104302" cy="3308143"/>
          </a:xfrm>
        </p:grpSpPr>
        <p:sp>
          <p:nvSpPr>
            <p:cNvPr id="274" name="Paint Bucket"/>
            <p:cNvSpPr/>
            <p:nvPr/>
          </p:nvSpPr>
          <p:spPr>
            <a:xfrm>
              <a:off x="0" y="-1"/>
              <a:ext cx="2104303" cy="33081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9" extrusionOk="0">
                  <a:moveTo>
                    <a:pt x="10728" y="1"/>
                  </a:moveTo>
                  <a:cubicBezTo>
                    <a:pt x="4770" y="22"/>
                    <a:pt x="0" y="3150"/>
                    <a:pt x="0" y="6931"/>
                  </a:cubicBezTo>
                  <a:lnTo>
                    <a:pt x="0" y="9843"/>
                  </a:lnTo>
                  <a:cubicBezTo>
                    <a:pt x="0" y="9897"/>
                    <a:pt x="68" y="9946"/>
                    <a:pt x="162" y="9946"/>
                  </a:cubicBezTo>
                  <a:lnTo>
                    <a:pt x="501" y="9946"/>
                  </a:lnTo>
                  <a:cubicBezTo>
                    <a:pt x="586" y="9946"/>
                    <a:pt x="660" y="9990"/>
                    <a:pt x="660" y="10049"/>
                  </a:cubicBezTo>
                  <a:lnTo>
                    <a:pt x="660" y="10297"/>
                  </a:lnTo>
                  <a:cubicBezTo>
                    <a:pt x="660" y="10351"/>
                    <a:pt x="729" y="10400"/>
                    <a:pt x="822" y="10400"/>
                  </a:cubicBezTo>
                  <a:lnTo>
                    <a:pt x="1289" y="10400"/>
                  </a:lnTo>
                  <a:cubicBezTo>
                    <a:pt x="1374" y="10400"/>
                    <a:pt x="1451" y="10441"/>
                    <a:pt x="1451" y="10501"/>
                  </a:cubicBezTo>
                  <a:lnTo>
                    <a:pt x="1451" y="20382"/>
                  </a:lnTo>
                  <a:cubicBezTo>
                    <a:pt x="1451" y="20431"/>
                    <a:pt x="1392" y="20468"/>
                    <a:pt x="1316" y="20468"/>
                  </a:cubicBezTo>
                  <a:cubicBezTo>
                    <a:pt x="1129" y="20468"/>
                    <a:pt x="984" y="20566"/>
                    <a:pt x="984" y="20679"/>
                  </a:cubicBezTo>
                  <a:lnTo>
                    <a:pt x="984" y="21368"/>
                  </a:lnTo>
                  <a:cubicBezTo>
                    <a:pt x="984" y="21487"/>
                    <a:pt x="1137" y="21579"/>
                    <a:pt x="1316" y="21579"/>
                  </a:cubicBezTo>
                  <a:lnTo>
                    <a:pt x="20284" y="21579"/>
                  </a:lnTo>
                  <a:cubicBezTo>
                    <a:pt x="20471" y="21579"/>
                    <a:pt x="20616" y="21482"/>
                    <a:pt x="20616" y="21368"/>
                  </a:cubicBezTo>
                  <a:lnTo>
                    <a:pt x="20616" y="20679"/>
                  </a:lnTo>
                  <a:cubicBezTo>
                    <a:pt x="20616" y="20560"/>
                    <a:pt x="20463" y="20468"/>
                    <a:pt x="20284" y="20468"/>
                  </a:cubicBezTo>
                  <a:cubicBezTo>
                    <a:pt x="20208" y="20468"/>
                    <a:pt x="20149" y="20431"/>
                    <a:pt x="20149" y="20382"/>
                  </a:cubicBezTo>
                  <a:lnTo>
                    <a:pt x="20149" y="10496"/>
                  </a:lnTo>
                  <a:cubicBezTo>
                    <a:pt x="20149" y="10442"/>
                    <a:pt x="20215" y="10393"/>
                    <a:pt x="20308" y="10393"/>
                  </a:cubicBezTo>
                  <a:lnTo>
                    <a:pt x="20775" y="10393"/>
                  </a:lnTo>
                  <a:cubicBezTo>
                    <a:pt x="20860" y="10393"/>
                    <a:pt x="20937" y="10351"/>
                    <a:pt x="20937" y="10292"/>
                  </a:cubicBezTo>
                  <a:lnTo>
                    <a:pt x="20937" y="10042"/>
                  </a:lnTo>
                  <a:cubicBezTo>
                    <a:pt x="20937" y="9988"/>
                    <a:pt x="21005" y="9941"/>
                    <a:pt x="21099" y="9941"/>
                  </a:cubicBezTo>
                  <a:lnTo>
                    <a:pt x="21438" y="9941"/>
                  </a:lnTo>
                  <a:cubicBezTo>
                    <a:pt x="21523" y="9941"/>
                    <a:pt x="21600" y="9898"/>
                    <a:pt x="21600" y="9838"/>
                  </a:cubicBezTo>
                  <a:lnTo>
                    <a:pt x="21600" y="6850"/>
                  </a:lnTo>
                  <a:cubicBezTo>
                    <a:pt x="21583" y="3064"/>
                    <a:pt x="16712" y="-21"/>
                    <a:pt x="10728" y="1"/>
                  </a:cubicBezTo>
                  <a:close/>
                  <a:moveTo>
                    <a:pt x="10718" y="459"/>
                  </a:moveTo>
                  <a:cubicBezTo>
                    <a:pt x="16294" y="437"/>
                    <a:pt x="20844" y="3317"/>
                    <a:pt x="20844" y="6855"/>
                  </a:cubicBezTo>
                  <a:lnTo>
                    <a:pt x="20844" y="8630"/>
                  </a:lnTo>
                  <a:lnTo>
                    <a:pt x="20860" y="8630"/>
                  </a:lnTo>
                  <a:cubicBezTo>
                    <a:pt x="20860" y="8684"/>
                    <a:pt x="20794" y="8733"/>
                    <a:pt x="20701" y="8733"/>
                  </a:cubicBezTo>
                  <a:lnTo>
                    <a:pt x="20300" y="8733"/>
                  </a:lnTo>
                  <a:cubicBezTo>
                    <a:pt x="20216" y="8733"/>
                    <a:pt x="20139" y="8689"/>
                    <a:pt x="20139" y="8630"/>
                  </a:cubicBezTo>
                  <a:lnTo>
                    <a:pt x="20139" y="7384"/>
                  </a:lnTo>
                  <a:cubicBezTo>
                    <a:pt x="20139" y="7336"/>
                    <a:pt x="20182" y="7293"/>
                    <a:pt x="20250" y="7277"/>
                  </a:cubicBezTo>
                  <a:cubicBezTo>
                    <a:pt x="20403" y="7233"/>
                    <a:pt x="20513" y="7130"/>
                    <a:pt x="20505" y="7017"/>
                  </a:cubicBezTo>
                  <a:cubicBezTo>
                    <a:pt x="20496" y="6866"/>
                    <a:pt x="20291" y="6752"/>
                    <a:pt x="20054" y="6752"/>
                  </a:cubicBezTo>
                  <a:lnTo>
                    <a:pt x="1520" y="6752"/>
                  </a:lnTo>
                  <a:cubicBezTo>
                    <a:pt x="1282" y="6752"/>
                    <a:pt x="1077" y="6866"/>
                    <a:pt x="1069" y="7017"/>
                  </a:cubicBezTo>
                  <a:cubicBezTo>
                    <a:pt x="1060" y="7136"/>
                    <a:pt x="1171" y="7233"/>
                    <a:pt x="1323" y="7277"/>
                  </a:cubicBezTo>
                  <a:cubicBezTo>
                    <a:pt x="1391" y="7293"/>
                    <a:pt x="1435" y="7336"/>
                    <a:pt x="1435" y="7384"/>
                  </a:cubicBezTo>
                  <a:lnTo>
                    <a:pt x="1435" y="8630"/>
                  </a:lnTo>
                  <a:cubicBezTo>
                    <a:pt x="1435" y="8684"/>
                    <a:pt x="1366" y="8733"/>
                    <a:pt x="1273" y="8733"/>
                  </a:cubicBezTo>
                  <a:lnTo>
                    <a:pt x="873" y="8733"/>
                  </a:lnTo>
                  <a:cubicBezTo>
                    <a:pt x="788" y="8733"/>
                    <a:pt x="713" y="8689"/>
                    <a:pt x="713" y="8630"/>
                  </a:cubicBezTo>
                  <a:lnTo>
                    <a:pt x="713" y="6926"/>
                  </a:lnTo>
                  <a:cubicBezTo>
                    <a:pt x="713" y="3399"/>
                    <a:pt x="5167" y="481"/>
                    <a:pt x="10718" y="459"/>
                  </a:cubicBezTo>
                  <a:close/>
                  <a:moveTo>
                    <a:pt x="12458" y="7309"/>
                  </a:moveTo>
                  <a:cubicBezTo>
                    <a:pt x="14877" y="7309"/>
                    <a:pt x="15650" y="7309"/>
                    <a:pt x="18502" y="7309"/>
                  </a:cubicBezTo>
                  <a:cubicBezTo>
                    <a:pt x="18511" y="8198"/>
                    <a:pt x="18510" y="11833"/>
                    <a:pt x="18510" y="11984"/>
                  </a:cubicBezTo>
                  <a:cubicBezTo>
                    <a:pt x="18510" y="12156"/>
                    <a:pt x="18288" y="12297"/>
                    <a:pt x="18017" y="12297"/>
                  </a:cubicBezTo>
                  <a:cubicBezTo>
                    <a:pt x="17745" y="12297"/>
                    <a:pt x="17526" y="12156"/>
                    <a:pt x="17526" y="11984"/>
                  </a:cubicBezTo>
                  <a:lnTo>
                    <a:pt x="17526" y="9385"/>
                  </a:lnTo>
                  <a:cubicBezTo>
                    <a:pt x="17526" y="9175"/>
                    <a:pt x="17263" y="9007"/>
                    <a:pt x="16932" y="9007"/>
                  </a:cubicBezTo>
                  <a:cubicBezTo>
                    <a:pt x="16601" y="9007"/>
                    <a:pt x="16338" y="9175"/>
                    <a:pt x="16338" y="9385"/>
                  </a:cubicBezTo>
                  <a:cubicBezTo>
                    <a:pt x="16338" y="10140"/>
                    <a:pt x="16338" y="10738"/>
                    <a:pt x="16338" y="10797"/>
                  </a:cubicBezTo>
                  <a:cubicBezTo>
                    <a:pt x="16338" y="10970"/>
                    <a:pt x="16116" y="11111"/>
                    <a:pt x="15845" y="11111"/>
                  </a:cubicBezTo>
                  <a:cubicBezTo>
                    <a:pt x="15573" y="11111"/>
                    <a:pt x="15354" y="10970"/>
                    <a:pt x="15354" y="10797"/>
                  </a:cubicBezTo>
                  <a:lnTo>
                    <a:pt x="15354" y="9147"/>
                  </a:lnTo>
                  <a:cubicBezTo>
                    <a:pt x="15354" y="8133"/>
                    <a:pt x="14053" y="7309"/>
                    <a:pt x="12458" y="73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275" name="Square"/>
            <p:cNvSpPr/>
            <p:nvPr/>
          </p:nvSpPr>
          <p:spPr>
            <a:xfrm>
              <a:off x="635587" y="1107997"/>
              <a:ext cx="1270001" cy="1270001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</p:grpSp>
      <p:grpSp>
        <p:nvGrpSpPr>
          <p:cNvPr id="279" name="Group"/>
          <p:cNvGrpSpPr/>
          <p:nvPr/>
        </p:nvGrpSpPr>
        <p:grpSpPr>
          <a:xfrm>
            <a:off x="5450248" y="5064202"/>
            <a:ext cx="2104303" cy="3308145"/>
            <a:chOff x="0" y="0"/>
            <a:chExt cx="2104302" cy="3308143"/>
          </a:xfrm>
        </p:grpSpPr>
        <p:sp>
          <p:nvSpPr>
            <p:cNvPr id="277" name="Paint Bucket"/>
            <p:cNvSpPr/>
            <p:nvPr/>
          </p:nvSpPr>
          <p:spPr>
            <a:xfrm>
              <a:off x="0" y="-1"/>
              <a:ext cx="2104303" cy="33081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9" extrusionOk="0">
                  <a:moveTo>
                    <a:pt x="10728" y="1"/>
                  </a:moveTo>
                  <a:cubicBezTo>
                    <a:pt x="4770" y="22"/>
                    <a:pt x="0" y="3150"/>
                    <a:pt x="0" y="6931"/>
                  </a:cubicBezTo>
                  <a:lnTo>
                    <a:pt x="0" y="9843"/>
                  </a:lnTo>
                  <a:cubicBezTo>
                    <a:pt x="0" y="9897"/>
                    <a:pt x="68" y="9946"/>
                    <a:pt x="162" y="9946"/>
                  </a:cubicBezTo>
                  <a:lnTo>
                    <a:pt x="501" y="9946"/>
                  </a:lnTo>
                  <a:cubicBezTo>
                    <a:pt x="586" y="9946"/>
                    <a:pt x="660" y="9990"/>
                    <a:pt x="660" y="10049"/>
                  </a:cubicBezTo>
                  <a:lnTo>
                    <a:pt x="660" y="10297"/>
                  </a:lnTo>
                  <a:cubicBezTo>
                    <a:pt x="660" y="10351"/>
                    <a:pt x="729" y="10400"/>
                    <a:pt x="822" y="10400"/>
                  </a:cubicBezTo>
                  <a:lnTo>
                    <a:pt x="1289" y="10400"/>
                  </a:lnTo>
                  <a:cubicBezTo>
                    <a:pt x="1374" y="10400"/>
                    <a:pt x="1451" y="10441"/>
                    <a:pt x="1451" y="10501"/>
                  </a:cubicBezTo>
                  <a:lnTo>
                    <a:pt x="1451" y="20382"/>
                  </a:lnTo>
                  <a:cubicBezTo>
                    <a:pt x="1451" y="20431"/>
                    <a:pt x="1392" y="20468"/>
                    <a:pt x="1316" y="20468"/>
                  </a:cubicBezTo>
                  <a:cubicBezTo>
                    <a:pt x="1129" y="20468"/>
                    <a:pt x="984" y="20566"/>
                    <a:pt x="984" y="20679"/>
                  </a:cubicBezTo>
                  <a:lnTo>
                    <a:pt x="984" y="21368"/>
                  </a:lnTo>
                  <a:cubicBezTo>
                    <a:pt x="984" y="21487"/>
                    <a:pt x="1137" y="21579"/>
                    <a:pt x="1316" y="21579"/>
                  </a:cubicBezTo>
                  <a:lnTo>
                    <a:pt x="20284" y="21579"/>
                  </a:lnTo>
                  <a:cubicBezTo>
                    <a:pt x="20471" y="21579"/>
                    <a:pt x="20616" y="21482"/>
                    <a:pt x="20616" y="21368"/>
                  </a:cubicBezTo>
                  <a:lnTo>
                    <a:pt x="20616" y="20679"/>
                  </a:lnTo>
                  <a:cubicBezTo>
                    <a:pt x="20616" y="20560"/>
                    <a:pt x="20463" y="20468"/>
                    <a:pt x="20284" y="20468"/>
                  </a:cubicBezTo>
                  <a:cubicBezTo>
                    <a:pt x="20208" y="20468"/>
                    <a:pt x="20149" y="20431"/>
                    <a:pt x="20149" y="20382"/>
                  </a:cubicBezTo>
                  <a:lnTo>
                    <a:pt x="20149" y="10496"/>
                  </a:lnTo>
                  <a:cubicBezTo>
                    <a:pt x="20149" y="10442"/>
                    <a:pt x="20215" y="10393"/>
                    <a:pt x="20308" y="10393"/>
                  </a:cubicBezTo>
                  <a:lnTo>
                    <a:pt x="20775" y="10393"/>
                  </a:lnTo>
                  <a:cubicBezTo>
                    <a:pt x="20860" y="10393"/>
                    <a:pt x="20937" y="10351"/>
                    <a:pt x="20937" y="10292"/>
                  </a:cubicBezTo>
                  <a:lnTo>
                    <a:pt x="20937" y="10042"/>
                  </a:lnTo>
                  <a:cubicBezTo>
                    <a:pt x="20937" y="9988"/>
                    <a:pt x="21005" y="9941"/>
                    <a:pt x="21099" y="9941"/>
                  </a:cubicBezTo>
                  <a:lnTo>
                    <a:pt x="21438" y="9941"/>
                  </a:lnTo>
                  <a:cubicBezTo>
                    <a:pt x="21523" y="9941"/>
                    <a:pt x="21600" y="9898"/>
                    <a:pt x="21600" y="9838"/>
                  </a:cubicBezTo>
                  <a:lnTo>
                    <a:pt x="21600" y="6850"/>
                  </a:lnTo>
                  <a:cubicBezTo>
                    <a:pt x="21583" y="3064"/>
                    <a:pt x="16712" y="-21"/>
                    <a:pt x="10728" y="1"/>
                  </a:cubicBezTo>
                  <a:close/>
                  <a:moveTo>
                    <a:pt x="10718" y="459"/>
                  </a:moveTo>
                  <a:cubicBezTo>
                    <a:pt x="16294" y="437"/>
                    <a:pt x="20844" y="3317"/>
                    <a:pt x="20844" y="6855"/>
                  </a:cubicBezTo>
                  <a:lnTo>
                    <a:pt x="20844" y="8630"/>
                  </a:lnTo>
                  <a:lnTo>
                    <a:pt x="20860" y="8630"/>
                  </a:lnTo>
                  <a:cubicBezTo>
                    <a:pt x="20860" y="8684"/>
                    <a:pt x="20794" y="8733"/>
                    <a:pt x="20701" y="8733"/>
                  </a:cubicBezTo>
                  <a:lnTo>
                    <a:pt x="20300" y="8733"/>
                  </a:lnTo>
                  <a:cubicBezTo>
                    <a:pt x="20216" y="8733"/>
                    <a:pt x="20139" y="8689"/>
                    <a:pt x="20139" y="8630"/>
                  </a:cubicBezTo>
                  <a:lnTo>
                    <a:pt x="20139" y="7384"/>
                  </a:lnTo>
                  <a:cubicBezTo>
                    <a:pt x="20139" y="7336"/>
                    <a:pt x="20182" y="7293"/>
                    <a:pt x="20250" y="7277"/>
                  </a:cubicBezTo>
                  <a:cubicBezTo>
                    <a:pt x="20403" y="7233"/>
                    <a:pt x="20513" y="7130"/>
                    <a:pt x="20505" y="7017"/>
                  </a:cubicBezTo>
                  <a:cubicBezTo>
                    <a:pt x="20496" y="6866"/>
                    <a:pt x="20291" y="6752"/>
                    <a:pt x="20054" y="6752"/>
                  </a:cubicBezTo>
                  <a:lnTo>
                    <a:pt x="1520" y="6752"/>
                  </a:lnTo>
                  <a:cubicBezTo>
                    <a:pt x="1282" y="6752"/>
                    <a:pt x="1077" y="6866"/>
                    <a:pt x="1069" y="7017"/>
                  </a:cubicBezTo>
                  <a:cubicBezTo>
                    <a:pt x="1060" y="7136"/>
                    <a:pt x="1171" y="7233"/>
                    <a:pt x="1323" y="7277"/>
                  </a:cubicBezTo>
                  <a:cubicBezTo>
                    <a:pt x="1391" y="7293"/>
                    <a:pt x="1435" y="7336"/>
                    <a:pt x="1435" y="7384"/>
                  </a:cubicBezTo>
                  <a:lnTo>
                    <a:pt x="1435" y="8630"/>
                  </a:lnTo>
                  <a:cubicBezTo>
                    <a:pt x="1435" y="8684"/>
                    <a:pt x="1366" y="8733"/>
                    <a:pt x="1273" y="8733"/>
                  </a:cubicBezTo>
                  <a:lnTo>
                    <a:pt x="873" y="8733"/>
                  </a:lnTo>
                  <a:cubicBezTo>
                    <a:pt x="788" y="8733"/>
                    <a:pt x="713" y="8689"/>
                    <a:pt x="713" y="8630"/>
                  </a:cubicBezTo>
                  <a:lnTo>
                    <a:pt x="713" y="6926"/>
                  </a:lnTo>
                  <a:cubicBezTo>
                    <a:pt x="713" y="3399"/>
                    <a:pt x="5167" y="481"/>
                    <a:pt x="10718" y="459"/>
                  </a:cubicBezTo>
                  <a:close/>
                  <a:moveTo>
                    <a:pt x="12458" y="7309"/>
                  </a:moveTo>
                  <a:cubicBezTo>
                    <a:pt x="14877" y="7309"/>
                    <a:pt x="15650" y="7309"/>
                    <a:pt x="18502" y="7309"/>
                  </a:cubicBezTo>
                  <a:cubicBezTo>
                    <a:pt x="18511" y="8198"/>
                    <a:pt x="18510" y="11833"/>
                    <a:pt x="18510" y="11984"/>
                  </a:cubicBezTo>
                  <a:cubicBezTo>
                    <a:pt x="18510" y="12156"/>
                    <a:pt x="18288" y="12297"/>
                    <a:pt x="18017" y="12297"/>
                  </a:cubicBezTo>
                  <a:cubicBezTo>
                    <a:pt x="17745" y="12297"/>
                    <a:pt x="17526" y="12156"/>
                    <a:pt x="17526" y="11984"/>
                  </a:cubicBezTo>
                  <a:lnTo>
                    <a:pt x="17526" y="9385"/>
                  </a:lnTo>
                  <a:cubicBezTo>
                    <a:pt x="17526" y="9175"/>
                    <a:pt x="17263" y="9007"/>
                    <a:pt x="16932" y="9007"/>
                  </a:cubicBezTo>
                  <a:cubicBezTo>
                    <a:pt x="16601" y="9007"/>
                    <a:pt x="16338" y="9175"/>
                    <a:pt x="16338" y="9385"/>
                  </a:cubicBezTo>
                  <a:cubicBezTo>
                    <a:pt x="16338" y="10140"/>
                    <a:pt x="16338" y="10738"/>
                    <a:pt x="16338" y="10797"/>
                  </a:cubicBezTo>
                  <a:cubicBezTo>
                    <a:pt x="16338" y="10970"/>
                    <a:pt x="16116" y="11111"/>
                    <a:pt x="15845" y="11111"/>
                  </a:cubicBezTo>
                  <a:cubicBezTo>
                    <a:pt x="15573" y="11111"/>
                    <a:pt x="15354" y="10970"/>
                    <a:pt x="15354" y="10797"/>
                  </a:cubicBezTo>
                  <a:lnTo>
                    <a:pt x="15354" y="9147"/>
                  </a:lnTo>
                  <a:cubicBezTo>
                    <a:pt x="15354" y="8133"/>
                    <a:pt x="14053" y="7309"/>
                    <a:pt x="12458" y="73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278" name="Square"/>
            <p:cNvSpPr/>
            <p:nvPr/>
          </p:nvSpPr>
          <p:spPr>
            <a:xfrm>
              <a:off x="635587" y="1107997"/>
              <a:ext cx="1270001" cy="1270001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</p:grpSp>
      <p:grpSp>
        <p:nvGrpSpPr>
          <p:cNvPr id="282" name="Group"/>
          <p:cNvGrpSpPr/>
          <p:nvPr/>
        </p:nvGrpSpPr>
        <p:grpSpPr>
          <a:xfrm>
            <a:off x="8625248" y="5064202"/>
            <a:ext cx="2104303" cy="3308145"/>
            <a:chOff x="0" y="0"/>
            <a:chExt cx="2104302" cy="3308143"/>
          </a:xfrm>
        </p:grpSpPr>
        <p:sp>
          <p:nvSpPr>
            <p:cNvPr id="280" name="Paint Bucket"/>
            <p:cNvSpPr/>
            <p:nvPr/>
          </p:nvSpPr>
          <p:spPr>
            <a:xfrm>
              <a:off x="0" y="-1"/>
              <a:ext cx="2104303" cy="33081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9" extrusionOk="0">
                  <a:moveTo>
                    <a:pt x="10728" y="1"/>
                  </a:moveTo>
                  <a:cubicBezTo>
                    <a:pt x="4770" y="22"/>
                    <a:pt x="0" y="3150"/>
                    <a:pt x="0" y="6931"/>
                  </a:cubicBezTo>
                  <a:lnTo>
                    <a:pt x="0" y="9843"/>
                  </a:lnTo>
                  <a:cubicBezTo>
                    <a:pt x="0" y="9897"/>
                    <a:pt x="68" y="9946"/>
                    <a:pt x="162" y="9946"/>
                  </a:cubicBezTo>
                  <a:lnTo>
                    <a:pt x="501" y="9946"/>
                  </a:lnTo>
                  <a:cubicBezTo>
                    <a:pt x="586" y="9946"/>
                    <a:pt x="660" y="9990"/>
                    <a:pt x="660" y="10049"/>
                  </a:cubicBezTo>
                  <a:lnTo>
                    <a:pt x="660" y="10297"/>
                  </a:lnTo>
                  <a:cubicBezTo>
                    <a:pt x="660" y="10351"/>
                    <a:pt x="729" y="10400"/>
                    <a:pt x="822" y="10400"/>
                  </a:cubicBezTo>
                  <a:lnTo>
                    <a:pt x="1289" y="10400"/>
                  </a:lnTo>
                  <a:cubicBezTo>
                    <a:pt x="1374" y="10400"/>
                    <a:pt x="1451" y="10441"/>
                    <a:pt x="1451" y="10501"/>
                  </a:cubicBezTo>
                  <a:lnTo>
                    <a:pt x="1451" y="20382"/>
                  </a:lnTo>
                  <a:cubicBezTo>
                    <a:pt x="1451" y="20431"/>
                    <a:pt x="1392" y="20468"/>
                    <a:pt x="1316" y="20468"/>
                  </a:cubicBezTo>
                  <a:cubicBezTo>
                    <a:pt x="1129" y="20468"/>
                    <a:pt x="984" y="20566"/>
                    <a:pt x="984" y="20679"/>
                  </a:cubicBezTo>
                  <a:lnTo>
                    <a:pt x="984" y="21368"/>
                  </a:lnTo>
                  <a:cubicBezTo>
                    <a:pt x="984" y="21487"/>
                    <a:pt x="1137" y="21579"/>
                    <a:pt x="1316" y="21579"/>
                  </a:cubicBezTo>
                  <a:lnTo>
                    <a:pt x="20284" y="21579"/>
                  </a:lnTo>
                  <a:cubicBezTo>
                    <a:pt x="20471" y="21579"/>
                    <a:pt x="20616" y="21482"/>
                    <a:pt x="20616" y="21368"/>
                  </a:cubicBezTo>
                  <a:lnTo>
                    <a:pt x="20616" y="20679"/>
                  </a:lnTo>
                  <a:cubicBezTo>
                    <a:pt x="20616" y="20560"/>
                    <a:pt x="20463" y="20468"/>
                    <a:pt x="20284" y="20468"/>
                  </a:cubicBezTo>
                  <a:cubicBezTo>
                    <a:pt x="20208" y="20468"/>
                    <a:pt x="20149" y="20431"/>
                    <a:pt x="20149" y="20382"/>
                  </a:cubicBezTo>
                  <a:lnTo>
                    <a:pt x="20149" y="10496"/>
                  </a:lnTo>
                  <a:cubicBezTo>
                    <a:pt x="20149" y="10442"/>
                    <a:pt x="20215" y="10393"/>
                    <a:pt x="20308" y="10393"/>
                  </a:cubicBezTo>
                  <a:lnTo>
                    <a:pt x="20775" y="10393"/>
                  </a:lnTo>
                  <a:cubicBezTo>
                    <a:pt x="20860" y="10393"/>
                    <a:pt x="20937" y="10351"/>
                    <a:pt x="20937" y="10292"/>
                  </a:cubicBezTo>
                  <a:lnTo>
                    <a:pt x="20937" y="10042"/>
                  </a:lnTo>
                  <a:cubicBezTo>
                    <a:pt x="20937" y="9988"/>
                    <a:pt x="21005" y="9941"/>
                    <a:pt x="21099" y="9941"/>
                  </a:cubicBezTo>
                  <a:lnTo>
                    <a:pt x="21438" y="9941"/>
                  </a:lnTo>
                  <a:cubicBezTo>
                    <a:pt x="21523" y="9941"/>
                    <a:pt x="21600" y="9898"/>
                    <a:pt x="21600" y="9838"/>
                  </a:cubicBezTo>
                  <a:lnTo>
                    <a:pt x="21600" y="6850"/>
                  </a:lnTo>
                  <a:cubicBezTo>
                    <a:pt x="21583" y="3064"/>
                    <a:pt x="16712" y="-21"/>
                    <a:pt x="10728" y="1"/>
                  </a:cubicBezTo>
                  <a:close/>
                  <a:moveTo>
                    <a:pt x="10718" y="459"/>
                  </a:moveTo>
                  <a:cubicBezTo>
                    <a:pt x="16294" y="437"/>
                    <a:pt x="20844" y="3317"/>
                    <a:pt x="20844" y="6855"/>
                  </a:cubicBezTo>
                  <a:lnTo>
                    <a:pt x="20844" y="8630"/>
                  </a:lnTo>
                  <a:lnTo>
                    <a:pt x="20860" y="8630"/>
                  </a:lnTo>
                  <a:cubicBezTo>
                    <a:pt x="20860" y="8684"/>
                    <a:pt x="20794" y="8733"/>
                    <a:pt x="20701" y="8733"/>
                  </a:cubicBezTo>
                  <a:lnTo>
                    <a:pt x="20300" y="8733"/>
                  </a:lnTo>
                  <a:cubicBezTo>
                    <a:pt x="20216" y="8733"/>
                    <a:pt x="20139" y="8689"/>
                    <a:pt x="20139" y="8630"/>
                  </a:cubicBezTo>
                  <a:lnTo>
                    <a:pt x="20139" y="7384"/>
                  </a:lnTo>
                  <a:cubicBezTo>
                    <a:pt x="20139" y="7336"/>
                    <a:pt x="20182" y="7293"/>
                    <a:pt x="20250" y="7277"/>
                  </a:cubicBezTo>
                  <a:cubicBezTo>
                    <a:pt x="20403" y="7233"/>
                    <a:pt x="20513" y="7130"/>
                    <a:pt x="20505" y="7017"/>
                  </a:cubicBezTo>
                  <a:cubicBezTo>
                    <a:pt x="20496" y="6866"/>
                    <a:pt x="20291" y="6752"/>
                    <a:pt x="20054" y="6752"/>
                  </a:cubicBezTo>
                  <a:lnTo>
                    <a:pt x="1520" y="6752"/>
                  </a:lnTo>
                  <a:cubicBezTo>
                    <a:pt x="1282" y="6752"/>
                    <a:pt x="1077" y="6866"/>
                    <a:pt x="1069" y="7017"/>
                  </a:cubicBezTo>
                  <a:cubicBezTo>
                    <a:pt x="1060" y="7136"/>
                    <a:pt x="1171" y="7233"/>
                    <a:pt x="1323" y="7277"/>
                  </a:cubicBezTo>
                  <a:cubicBezTo>
                    <a:pt x="1391" y="7293"/>
                    <a:pt x="1435" y="7336"/>
                    <a:pt x="1435" y="7384"/>
                  </a:cubicBezTo>
                  <a:lnTo>
                    <a:pt x="1435" y="8630"/>
                  </a:lnTo>
                  <a:cubicBezTo>
                    <a:pt x="1435" y="8684"/>
                    <a:pt x="1366" y="8733"/>
                    <a:pt x="1273" y="8733"/>
                  </a:cubicBezTo>
                  <a:lnTo>
                    <a:pt x="873" y="8733"/>
                  </a:lnTo>
                  <a:cubicBezTo>
                    <a:pt x="788" y="8733"/>
                    <a:pt x="713" y="8689"/>
                    <a:pt x="713" y="8630"/>
                  </a:cubicBezTo>
                  <a:lnTo>
                    <a:pt x="713" y="6926"/>
                  </a:lnTo>
                  <a:cubicBezTo>
                    <a:pt x="713" y="3399"/>
                    <a:pt x="5167" y="481"/>
                    <a:pt x="10718" y="459"/>
                  </a:cubicBezTo>
                  <a:close/>
                  <a:moveTo>
                    <a:pt x="12458" y="7309"/>
                  </a:moveTo>
                  <a:cubicBezTo>
                    <a:pt x="14877" y="7309"/>
                    <a:pt x="15650" y="7309"/>
                    <a:pt x="18502" y="7309"/>
                  </a:cubicBezTo>
                  <a:cubicBezTo>
                    <a:pt x="18511" y="8198"/>
                    <a:pt x="18510" y="11833"/>
                    <a:pt x="18510" y="11984"/>
                  </a:cubicBezTo>
                  <a:cubicBezTo>
                    <a:pt x="18510" y="12156"/>
                    <a:pt x="18288" y="12297"/>
                    <a:pt x="18017" y="12297"/>
                  </a:cubicBezTo>
                  <a:cubicBezTo>
                    <a:pt x="17745" y="12297"/>
                    <a:pt x="17526" y="12156"/>
                    <a:pt x="17526" y="11984"/>
                  </a:cubicBezTo>
                  <a:lnTo>
                    <a:pt x="17526" y="9385"/>
                  </a:lnTo>
                  <a:cubicBezTo>
                    <a:pt x="17526" y="9175"/>
                    <a:pt x="17263" y="9007"/>
                    <a:pt x="16932" y="9007"/>
                  </a:cubicBezTo>
                  <a:cubicBezTo>
                    <a:pt x="16601" y="9007"/>
                    <a:pt x="16338" y="9175"/>
                    <a:pt x="16338" y="9385"/>
                  </a:cubicBezTo>
                  <a:cubicBezTo>
                    <a:pt x="16338" y="10140"/>
                    <a:pt x="16338" y="10738"/>
                    <a:pt x="16338" y="10797"/>
                  </a:cubicBezTo>
                  <a:cubicBezTo>
                    <a:pt x="16338" y="10970"/>
                    <a:pt x="16116" y="11111"/>
                    <a:pt x="15845" y="11111"/>
                  </a:cubicBezTo>
                  <a:cubicBezTo>
                    <a:pt x="15573" y="11111"/>
                    <a:pt x="15354" y="10970"/>
                    <a:pt x="15354" y="10797"/>
                  </a:cubicBezTo>
                  <a:lnTo>
                    <a:pt x="15354" y="9147"/>
                  </a:lnTo>
                  <a:cubicBezTo>
                    <a:pt x="15354" y="8133"/>
                    <a:pt x="14053" y="7309"/>
                    <a:pt x="12458" y="73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281" name="Square"/>
            <p:cNvSpPr/>
            <p:nvPr/>
          </p:nvSpPr>
          <p:spPr>
            <a:xfrm>
              <a:off x="635587" y="1107997"/>
              <a:ext cx="1270001" cy="1270001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</p:grpSp>
      <p:sp>
        <p:nvSpPr>
          <p:cNvPr id="283" name="2017"/>
          <p:cNvSpPr txBox="1"/>
          <p:nvPr/>
        </p:nvSpPr>
        <p:spPr>
          <a:xfrm>
            <a:off x="2908002" y="6489674"/>
            <a:ext cx="83879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2017</a:t>
            </a:r>
          </a:p>
        </p:txBody>
      </p:sp>
      <p:sp>
        <p:nvSpPr>
          <p:cNvPr id="284" name="2018"/>
          <p:cNvSpPr txBox="1"/>
          <p:nvPr/>
        </p:nvSpPr>
        <p:spPr>
          <a:xfrm>
            <a:off x="6083002" y="6489674"/>
            <a:ext cx="83879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2018</a:t>
            </a:r>
          </a:p>
        </p:txBody>
      </p:sp>
      <p:sp>
        <p:nvSpPr>
          <p:cNvPr id="285" name="2019"/>
          <p:cNvSpPr txBox="1"/>
          <p:nvPr/>
        </p:nvSpPr>
        <p:spPr>
          <a:xfrm>
            <a:off x="9258002" y="6489674"/>
            <a:ext cx="83879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2019</a:t>
            </a:r>
          </a:p>
        </p:txBody>
      </p:sp>
      <p:sp>
        <p:nvSpPr>
          <p:cNvPr id="286" name="all…"/>
          <p:cNvSpPr txBox="1"/>
          <p:nvPr/>
        </p:nvSpPr>
        <p:spPr>
          <a:xfrm>
            <a:off x="1098946" y="2275229"/>
            <a:ext cx="850108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all</a:t>
            </a:r>
          </a:p>
          <a:p>
            <a:r>
              <a:t>rows</a:t>
            </a:r>
          </a:p>
        </p:txBody>
      </p:sp>
      <p:sp>
        <p:nvSpPr>
          <p:cNvPr id="290" name="Connection Line"/>
          <p:cNvSpPr/>
          <p:nvPr/>
        </p:nvSpPr>
        <p:spPr>
          <a:xfrm>
            <a:off x="2100791" y="2875491"/>
            <a:ext cx="1326209" cy="18933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13057" y="1913"/>
                  <a:pt x="20257" y="9113"/>
                  <a:pt x="21600" y="21600"/>
                </a:cubicBezTo>
              </a:path>
            </a:pathLst>
          </a:cu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291" name="Connection Line"/>
          <p:cNvSpPr/>
          <p:nvPr/>
        </p:nvSpPr>
        <p:spPr>
          <a:xfrm>
            <a:off x="2100791" y="2748491"/>
            <a:ext cx="4025157" cy="20774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6960" y="403"/>
                  <a:pt x="14160" y="7603"/>
                  <a:pt x="21600" y="21600"/>
                </a:cubicBezTo>
              </a:path>
            </a:pathLst>
          </a:cu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292" name="Connection Line"/>
          <p:cNvSpPr/>
          <p:nvPr/>
        </p:nvSpPr>
        <p:spPr>
          <a:xfrm>
            <a:off x="2100791" y="2610693"/>
            <a:ext cx="7094092" cy="24244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709" extrusionOk="0">
                <a:moveTo>
                  <a:pt x="0" y="92"/>
                </a:moveTo>
                <a:cubicBezTo>
                  <a:pt x="11755" y="-891"/>
                  <a:pt x="18955" y="5981"/>
                  <a:pt x="21600" y="20709"/>
                </a:cubicBezTo>
              </a:path>
            </a:pathLst>
          </a:cu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Rectangle"/>
          <p:cNvSpPr/>
          <p:nvPr/>
        </p:nvSpPr>
        <p:spPr>
          <a:xfrm>
            <a:off x="9502378" y="4317355"/>
            <a:ext cx="2547214" cy="428025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23" name="Rectangle"/>
          <p:cNvSpPr/>
          <p:nvPr/>
        </p:nvSpPr>
        <p:spPr>
          <a:xfrm>
            <a:off x="9502378" y="4838055"/>
            <a:ext cx="2547214" cy="428025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24" name="Rectangle"/>
          <p:cNvSpPr/>
          <p:nvPr/>
        </p:nvSpPr>
        <p:spPr>
          <a:xfrm>
            <a:off x="9502378" y="3796655"/>
            <a:ext cx="2547214" cy="428025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25" name="Learning Objectives Today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Learning Objectives Today</a:t>
            </a:r>
          </a:p>
        </p:txBody>
      </p:sp>
      <p:sp>
        <p:nvSpPr>
          <p:cNvPr id="126" name="More dictionary operations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099800" cy="7726116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</a:pPr>
            <a:r>
              <a:t>More dictionary operations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t>len, in, for loop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t>d.keys(), d.values()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t>defaults for get and pop</a:t>
            </a:r>
          </a:p>
          <a:p>
            <a:pPr marL="0" indent="0">
              <a:buSzTx/>
              <a:buNone/>
            </a:pPr>
            <a:r>
              <a:t>Syntax for nesting (dicts inside dicts, etc)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t>indexing/lookup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t>step-by-step resolution</a:t>
            </a:r>
          </a:p>
          <a:p>
            <a:pPr marL="0" indent="0">
              <a:buSzTx/>
              <a:buNone/>
            </a:pPr>
            <a:r>
              <a:t>Understand common use cases for nesting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t>binning/bucketing (</a:t>
            </a:r>
            <a:r>
              <a:rPr>
                <a:solidFill>
                  <a:schemeClr val="accent1"/>
                </a:solidFill>
                <a:latin typeface="Menlo"/>
                <a:ea typeface="Menlo"/>
                <a:cs typeface="Menlo"/>
                <a:sym typeface="Menlo"/>
              </a:rPr>
              <a:t>list</a:t>
            </a:r>
            <a:r>
              <a:t> in </a:t>
            </a:r>
            <a:r>
              <a: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  <a:latin typeface="Menlo"/>
                <a:ea typeface="Menlo"/>
                <a:cs typeface="Menlo"/>
                <a:sym typeface="Menlo"/>
              </a:rPr>
              <a:t>dict</a:t>
            </a:r>
            <a:r>
              <a:t>)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t>a more convenient table representation (</a:t>
            </a:r>
            <a:r>
              <a: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  <a:latin typeface="Menlo"/>
                <a:ea typeface="Menlo"/>
                <a:cs typeface="Menlo"/>
                <a:sym typeface="Menlo"/>
              </a:rPr>
              <a:t>dict</a:t>
            </a:r>
            <a:r>
              <a:t> in </a:t>
            </a:r>
            <a:r>
              <a:rPr>
                <a:solidFill>
                  <a:schemeClr val="accent1"/>
                </a:solidFill>
                <a:latin typeface="Menlo"/>
                <a:ea typeface="Menlo"/>
                <a:cs typeface="Menlo"/>
                <a:sym typeface="Menlo"/>
              </a:rPr>
              <a:t>list</a:t>
            </a:r>
            <a:r>
              <a:t>)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t>transition probabilities with Markov chains (</a:t>
            </a:r>
            <a:r>
              <a: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  <a:latin typeface="Menlo"/>
                <a:ea typeface="Menlo"/>
                <a:cs typeface="Menlo"/>
                <a:sym typeface="Menlo"/>
              </a:rPr>
              <a:t>dict</a:t>
            </a:r>
            <a:r>
              <a:t> in </a:t>
            </a:r>
            <a:r>
              <a: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  <a:latin typeface="Menlo"/>
                <a:ea typeface="Menlo"/>
                <a:cs typeface="Menlo"/>
                <a:sym typeface="Menlo"/>
              </a:rPr>
              <a:t>dict</a:t>
            </a:r>
            <a:r>
              <a:t>)</a:t>
            </a:r>
          </a:p>
        </p:txBody>
      </p:sp>
      <p:sp>
        <p:nvSpPr>
          <p:cNvPr id="136" name="Connection Line"/>
          <p:cNvSpPr/>
          <p:nvPr/>
        </p:nvSpPr>
        <p:spPr>
          <a:xfrm>
            <a:off x="10334847" y="7348124"/>
            <a:ext cx="1033134" cy="8128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656" h="20105" extrusionOk="0">
                <a:moveTo>
                  <a:pt x="0" y="283"/>
                </a:moveTo>
                <a:cubicBezTo>
                  <a:pt x="14749" y="-1495"/>
                  <a:pt x="21600" y="5112"/>
                  <a:pt x="20552" y="20105"/>
                </a:cubicBezTo>
              </a:path>
            </a:pathLst>
          </a:custGeom>
          <a:ln w="508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128" name="we’ll generate random…"/>
          <p:cNvSpPr txBox="1"/>
          <p:nvPr/>
        </p:nvSpPr>
        <p:spPr>
          <a:xfrm>
            <a:off x="9377994" y="8210550"/>
            <a:ext cx="2962425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we’ll generate random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English-like texts</a:t>
            </a:r>
          </a:p>
        </p:txBody>
      </p:sp>
      <p:sp>
        <p:nvSpPr>
          <p:cNvPr id="137" name="Connection Line"/>
          <p:cNvSpPr/>
          <p:nvPr/>
        </p:nvSpPr>
        <p:spPr>
          <a:xfrm>
            <a:off x="439879" y="6464595"/>
            <a:ext cx="729702" cy="14959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0" h="21600" extrusionOk="0">
                <a:moveTo>
                  <a:pt x="16157" y="0"/>
                </a:moveTo>
                <a:cubicBezTo>
                  <a:pt x="-5400" y="4279"/>
                  <a:pt x="-5386" y="11479"/>
                  <a:pt x="16200" y="21600"/>
                </a:cubicBezTo>
              </a:path>
            </a:pathLst>
          </a:custGeom>
          <a:ln w="508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130" name="one of the most common…"/>
          <p:cNvSpPr txBox="1"/>
          <p:nvPr/>
        </p:nvSpPr>
        <p:spPr>
          <a:xfrm>
            <a:off x="972914" y="7905750"/>
            <a:ext cx="3362772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one of the most common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data analysis tasks</a:t>
            </a:r>
          </a:p>
        </p:txBody>
      </p:sp>
      <p:sp>
        <p:nvSpPr>
          <p:cNvPr id="131" name="Rectangle"/>
          <p:cNvSpPr/>
          <p:nvPr/>
        </p:nvSpPr>
        <p:spPr>
          <a:xfrm>
            <a:off x="9436100" y="3663950"/>
            <a:ext cx="2799954" cy="1853109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32" name="list"/>
          <p:cNvSpPr txBox="1"/>
          <p:nvPr/>
        </p:nvSpPr>
        <p:spPr>
          <a:xfrm>
            <a:off x="9407078" y="3244849"/>
            <a:ext cx="59144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list</a:t>
            </a:r>
          </a:p>
        </p:txBody>
      </p:sp>
      <p:sp>
        <p:nvSpPr>
          <p:cNvPr id="133" name="dict"/>
          <p:cNvSpPr txBox="1"/>
          <p:nvPr/>
        </p:nvSpPr>
        <p:spPr>
          <a:xfrm>
            <a:off x="9454058" y="3765549"/>
            <a:ext cx="70068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dict</a:t>
            </a:r>
          </a:p>
        </p:txBody>
      </p:sp>
      <p:sp>
        <p:nvSpPr>
          <p:cNvPr id="134" name="dict"/>
          <p:cNvSpPr txBox="1"/>
          <p:nvPr/>
        </p:nvSpPr>
        <p:spPr>
          <a:xfrm>
            <a:off x="9454058" y="4286249"/>
            <a:ext cx="70068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dict</a:t>
            </a:r>
          </a:p>
        </p:txBody>
      </p:sp>
      <p:sp>
        <p:nvSpPr>
          <p:cNvPr id="135" name="dict"/>
          <p:cNvSpPr txBox="1"/>
          <p:nvPr/>
        </p:nvSpPr>
        <p:spPr>
          <a:xfrm>
            <a:off x="9454058" y="4806949"/>
            <a:ext cx="70068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dict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Bucketing/Binning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Bucketing/Binning</a:t>
            </a:r>
          </a:p>
        </p:txBody>
      </p:sp>
      <p:grpSp>
        <p:nvGrpSpPr>
          <p:cNvPr id="297" name="Group"/>
          <p:cNvGrpSpPr/>
          <p:nvPr/>
        </p:nvGrpSpPr>
        <p:grpSpPr>
          <a:xfrm>
            <a:off x="2275248" y="5064202"/>
            <a:ext cx="2104304" cy="3308145"/>
            <a:chOff x="0" y="0"/>
            <a:chExt cx="2104302" cy="3308143"/>
          </a:xfrm>
        </p:grpSpPr>
        <p:sp>
          <p:nvSpPr>
            <p:cNvPr id="295" name="Paint Bucket"/>
            <p:cNvSpPr/>
            <p:nvPr/>
          </p:nvSpPr>
          <p:spPr>
            <a:xfrm>
              <a:off x="0" y="-1"/>
              <a:ext cx="2104303" cy="33081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9" extrusionOk="0">
                  <a:moveTo>
                    <a:pt x="10728" y="1"/>
                  </a:moveTo>
                  <a:cubicBezTo>
                    <a:pt x="4770" y="22"/>
                    <a:pt x="0" y="3150"/>
                    <a:pt x="0" y="6931"/>
                  </a:cubicBezTo>
                  <a:lnTo>
                    <a:pt x="0" y="9843"/>
                  </a:lnTo>
                  <a:cubicBezTo>
                    <a:pt x="0" y="9897"/>
                    <a:pt x="68" y="9946"/>
                    <a:pt x="162" y="9946"/>
                  </a:cubicBezTo>
                  <a:lnTo>
                    <a:pt x="501" y="9946"/>
                  </a:lnTo>
                  <a:cubicBezTo>
                    <a:pt x="586" y="9946"/>
                    <a:pt x="660" y="9990"/>
                    <a:pt x="660" y="10049"/>
                  </a:cubicBezTo>
                  <a:lnTo>
                    <a:pt x="660" y="10297"/>
                  </a:lnTo>
                  <a:cubicBezTo>
                    <a:pt x="660" y="10351"/>
                    <a:pt x="729" y="10400"/>
                    <a:pt x="822" y="10400"/>
                  </a:cubicBezTo>
                  <a:lnTo>
                    <a:pt x="1289" y="10400"/>
                  </a:lnTo>
                  <a:cubicBezTo>
                    <a:pt x="1374" y="10400"/>
                    <a:pt x="1451" y="10441"/>
                    <a:pt x="1451" y="10501"/>
                  </a:cubicBezTo>
                  <a:lnTo>
                    <a:pt x="1451" y="20382"/>
                  </a:lnTo>
                  <a:cubicBezTo>
                    <a:pt x="1451" y="20431"/>
                    <a:pt x="1392" y="20468"/>
                    <a:pt x="1316" y="20468"/>
                  </a:cubicBezTo>
                  <a:cubicBezTo>
                    <a:pt x="1129" y="20468"/>
                    <a:pt x="984" y="20566"/>
                    <a:pt x="984" y="20679"/>
                  </a:cubicBezTo>
                  <a:lnTo>
                    <a:pt x="984" y="21368"/>
                  </a:lnTo>
                  <a:cubicBezTo>
                    <a:pt x="984" y="21487"/>
                    <a:pt x="1137" y="21579"/>
                    <a:pt x="1316" y="21579"/>
                  </a:cubicBezTo>
                  <a:lnTo>
                    <a:pt x="20284" y="21579"/>
                  </a:lnTo>
                  <a:cubicBezTo>
                    <a:pt x="20471" y="21579"/>
                    <a:pt x="20616" y="21482"/>
                    <a:pt x="20616" y="21368"/>
                  </a:cubicBezTo>
                  <a:lnTo>
                    <a:pt x="20616" y="20679"/>
                  </a:lnTo>
                  <a:cubicBezTo>
                    <a:pt x="20616" y="20560"/>
                    <a:pt x="20463" y="20468"/>
                    <a:pt x="20284" y="20468"/>
                  </a:cubicBezTo>
                  <a:cubicBezTo>
                    <a:pt x="20208" y="20468"/>
                    <a:pt x="20149" y="20431"/>
                    <a:pt x="20149" y="20382"/>
                  </a:cubicBezTo>
                  <a:lnTo>
                    <a:pt x="20149" y="10496"/>
                  </a:lnTo>
                  <a:cubicBezTo>
                    <a:pt x="20149" y="10442"/>
                    <a:pt x="20215" y="10393"/>
                    <a:pt x="20308" y="10393"/>
                  </a:cubicBezTo>
                  <a:lnTo>
                    <a:pt x="20775" y="10393"/>
                  </a:lnTo>
                  <a:cubicBezTo>
                    <a:pt x="20860" y="10393"/>
                    <a:pt x="20937" y="10351"/>
                    <a:pt x="20937" y="10292"/>
                  </a:cubicBezTo>
                  <a:lnTo>
                    <a:pt x="20937" y="10042"/>
                  </a:lnTo>
                  <a:cubicBezTo>
                    <a:pt x="20937" y="9988"/>
                    <a:pt x="21005" y="9941"/>
                    <a:pt x="21099" y="9941"/>
                  </a:cubicBezTo>
                  <a:lnTo>
                    <a:pt x="21438" y="9941"/>
                  </a:lnTo>
                  <a:cubicBezTo>
                    <a:pt x="21523" y="9941"/>
                    <a:pt x="21600" y="9898"/>
                    <a:pt x="21600" y="9838"/>
                  </a:cubicBezTo>
                  <a:lnTo>
                    <a:pt x="21600" y="6850"/>
                  </a:lnTo>
                  <a:cubicBezTo>
                    <a:pt x="21583" y="3064"/>
                    <a:pt x="16712" y="-21"/>
                    <a:pt x="10728" y="1"/>
                  </a:cubicBezTo>
                  <a:close/>
                  <a:moveTo>
                    <a:pt x="10718" y="459"/>
                  </a:moveTo>
                  <a:cubicBezTo>
                    <a:pt x="16294" y="437"/>
                    <a:pt x="20844" y="3317"/>
                    <a:pt x="20844" y="6855"/>
                  </a:cubicBezTo>
                  <a:lnTo>
                    <a:pt x="20844" y="8630"/>
                  </a:lnTo>
                  <a:lnTo>
                    <a:pt x="20860" y="8630"/>
                  </a:lnTo>
                  <a:cubicBezTo>
                    <a:pt x="20860" y="8684"/>
                    <a:pt x="20794" y="8733"/>
                    <a:pt x="20701" y="8733"/>
                  </a:cubicBezTo>
                  <a:lnTo>
                    <a:pt x="20300" y="8733"/>
                  </a:lnTo>
                  <a:cubicBezTo>
                    <a:pt x="20216" y="8733"/>
                    <a:pt x="20139" y="8689"/>
                    <a:pt x="20139" y="8630"/>
                  </a:cubicBezTo>
                  <a:lnTo>
                    <a:pt x="20139" y="7384"/>
                  </a:lnTo>
                  <a:cubicBezTo>
                    <a:pt x="20139" y="7336"/>
                    <a:pt x="20182" y="7293"/>
                    <a:pt x="20250" y="7277"/>
                  </a:cubicBezTo>
                  <a:cubicBezTo>
                    <a:pt x="20403" y="7233"/>
                    <a:pt x="20513" y="7130"/>
                    <a:pt x="20505" y="7017"/>
                  </a:cubicBezTo>
                  <a:cubicBezTo>
                    <a:pt x="20496" y="6866"/>
                    <a:pt x="20291" y="6752"/>
                    <a:pt x="20054" y="6752"/>
                  </a:cubicBezTo>
                  <a:lnTo>
                    <a:pt x="1520" y="6752"/>
                  </a:lnTo>
                  <a:cubicBezTo>
                    <a:pt x="1282" y="6752"/>
                    <a:pt x="1077" y="6866"/>
                    <a:pt x="1069" y="7017"/>
                  </a:cubicBezTo>
                  <a:cubicBezTo>
                    <a:pt x="1060" y="7136"/>
                    <a:pt x="1171" y="7233"/>
                    <a:pt x="1323" y="7277"/>
                  </a:cubicBezTo>
                  <a:cubicBezTo>
                    <a:pt x="1391" y="7293"/>
                    <a:pt x="1435" y="7336"/>
                    <a:pt x="1435" y="7384"/>
                  </a:cubicBezTo>
                  <a:lnTo>
                    <a:pt x="1435" y="8630"/>
                  </a:lnTo>
                  <a:cubicBezTo>
                    <a:pt x="1435" y="8684"/>
                    <a:pt x="1366" y="8733"/>
                    <a:pt x="1273" y="8733"/>
                  </a:cubicBezTo>
                  <a:lnTo>
                    <a:pt x="873" y="8733"/>
                  </a:lnTo>
                  <a:cubicBezTo>
                    <a:pt x="788" y="8733"/>
                    <a:pt x="713" y="8689"/>
                    <a:pt x="713" y="8630"/>
                  </a:cubicBezTo>
                  <a:lnTo>
                    <a:pt x="713" y="6926"/>
                  </a:lnTo>
                  <a:cubicBezTo>
                    <a:pt x="713" y="3399"/>
                    <a:pt x="5167" y="481"/>
                    <a:pt x="10718" y="459"/>
                  </a:cubicBezTo>
                  <a:close/>
                  <a:moveTo>
                    <a:pt x="12458" y="7309"/>
                  </a:moveTo>
                  <a:cubicBezTo>
                    <a:pt x="14877" y="7309"/>
                    <a:pt x="15650" y="7309"/>
                    <a:pt x="18502" y="7309"/>
                  </a:cubicBezTo>
                  <a:cubicBezTo>
                    <a:pt x="18511" y="8198"/>
                    <a:pt x="18510" y="11833"/>
                    <a:pt x="18510" y="11984"/>
                  </a:cubicBezTo>
                  <a:cubicBezTo>
                    <a:pt x="18510" y="12156"/>
                    <a:pt x="18288" y="12297"/>
                    <a:pt x="18017" y="12297"/>
                  </a:cubicBezTo>
                  <a:cubicBezTo>
                    <a:pt x="17745" y="12297"/>
                    <a:pt x="17526" y="12156"/>
                    <a:pt x="17526" y="11984"/>
                  </a:cubicBezTo>
                  <a:lnTo>
                    <a:pt x="17526" y="9385"/>
                  </a:lnTo>
                  <a:cubicBezTo>
                    <a:pt x="17526" y="9175"/>
                    <a:pt x="17263" y="9007"/>
                    <a:pt x="16932" y="9007"/>
                  </a:cubicBezTo>
                  <a:cubicBezTo>
                    <a:pt x="16601" y="9007"/>
                    <a:pt x="16338" y="9175"/>
                    <a:pt x="16338" y="9385"/>
                  </a:cubicBezTo>
                  <a:cubicBezTo>
                    <a:pt x="16338" y="10140"/>
                    <a:pt x="16338" y="10738"/>
                    <a:pt x="16338" y="10797"/>
                  </a:cubicBezTo>
                  <a:cubicBezTo>
                    <a:pt x="16338" y="10970"/>
                    <a:pt x="16116" y="11111"/>
                    <a:pt x="15845" y="11111"/>
                  </a:cubicBezTo>
                  <a:cubicBezTo>
                    <a:pt x="15573" y="11111"/>
                    <a:pt x="15354" y="10970"/>
                    <a:pt x="15354" y="10797"/>
                  </a:cubicBezTo>
                  <a:lnTo>
                    <a:pt x="15354" y="9147"/>
                  </a:lnTo>
                  <a:cubicBezTo>
                    <a:pt x="15354" y="8133"/>
                    <a:pt x="14053" y="7309"/>
                    <a:pt x="12458" y="73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296" name="Square"/>
            <p:cNvSpPr/>
            <p:nvPr/>
          </p:nvSpPr>
          <p:spPr>
            <a:xfrm>
              <a:off x="635587" y="1107997"/>
              <a:ext cx="1270001" cy="1270001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</p:grpSp>
      <p:grpSp>
        <p:nvGrpSpPr>
          <p:cNvPr id="300" name="Group"/>
          <p:cNvGrpSpPr/>
          <p:nvPr/>
        </p:nvGrpSpPr>
        <p:grpSpPr>
          <a:xfrm>
            <a:off x="5450248" y="5064202"/>
            <a:ext cx="2104303" cy="3308145"/>
            <a:chOff x="0" y="0"/>
            <a:chExt cx="2104302" cy="3308143"/>
          </a:xfrm>
        </p:grpSpPr>
        <p:sp>
          <p:nvSpPr>
            <p:cNvPr id="298" name="Paint Bucket"/>
            <p:cNvSpPr/>
            <p:nvPr/>
          </p:nvSpPr>
          <p:spPr>
            <a:xfrm>
              <a:off x="0" y="-1"/>
              <a:ext cx="2104303" cy="33081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9" extrusionOk="0">
                  <a:moveTo>
                    <a:pt x="10728" y="1"/>
                  </a:moveTo>
                  <a:cubicBezTo>
                    <a:pt x="4770" y="22"/>
                    <a:pt x="0" y="3150"/>
                    <a:pt x="0" y="6931"/>
                  </a:cubicBezTo>
                  <a:lnTo>
                    <a:pt x="0" y="9843"/>
                  </a:lnTo>
                  <a:cubicBezTo>
                    <a:pt x="0" y="9897"/>
                    <a:pt x="68" y="9946"/>
                    <a:pt x="162" y="9946"/>
                  </a:cubicBezTo>
                  <a:lnTo>
                    <a:pt x="501" y="9946"/>
                  </a:lnTo>
                  <a:cubicBezTo>
                    <a:pt x="586" y="9946"/>
                    <a:pt x="660" y="9990"/>
                    <a:pt x="660" y="10049"/>
                  </a:cubicBezTo>
                  <a:lnTo>
                    <a:pt x="660" y="10297"/>
                  </a:lnTo>
                  <a:cubicBezTo>
                    <a:pt x="660" y="10351"/>
                    <a:pt x="729" y="10400"/>
                    <a:pt x="822" y="10400"/>
                  </a:cubicBezTo>
                  <a:lnTo>
                    <a:pt x="1289" y="10400"/>
                  </a:lnTo>
                  <a:cubicBezTo>
                    <a:pt x="1374" y="10400"/>
                    <a:pt x="1451" y="10441"/>
                    <a:pt x="1451" y="10501"/>
                  </a:cubicBezTo>
                  <a:lnTo>
                    <a:pt x="1451" y="20382"/>
                  </a:lnTo>
                  <a:cubicBezTo>
                    <a:pt x="1451" y="20431"/>
                    <a:pt x="1392" y="20468"/>
                    <a:pt x="1316" y="20468"/>
                  </a:cubicBezTo>
                  <a:cubicBezTo>
                    <a:pt x="1129" y="20468"/>
                    <a:pt x="984" y="20566"/>
                    <a:pt x="984" y="20679"/>
                  </a:cubicBezTo>
                  <a:lnTo>
                    <a:pt x="984" y="21368"/>
                  </a:lnTo>
                  <a:cubicBezTo>
                    <a:pt x="984" y="21487"/>
                    <a:pt x="1137" y="21579"/>
                    <a:pt x="1316" y="21579"/>
                  </a:cubicBezTo>
                  <a:lnTo>
                    <a:pt x="20284" y="21579"/>
                  </a:lnTo>
                  <a:cubicBezTo>
                    <a:pt x="20471" y="21579"/>
                    <a:pt x="20616" y="21482"/>
                    <a:pt x="20616" y="21368"/>
                  </a:cubicBezTo>
                  <a:lnTo>
                    <a:pt x="20616" y="20679"/>
                  </a:lnTo>
                  <a:cubicBezTo>
                    <a:pt x="20616" y="20560"/>
                    <a:pt x="20463" y="20468"/>
                    <a:pt x="20284" y="20468"/>
                  </a:cubicBezTo>
                  <a:cubicBezTo>
                    <a:pt x="20208" y="20468"/>
                    <a:pt x="20149" y="20431"/>
                    <a:pt x="20149" y="20382"/>
                  </a:cubicBezTo>
                  <a:lnTo>
                    <a:pt x="20149" y="10496"/>
                  </a:lnTo>
                  <a:cubicBezTo>
                    <a:pt x="20149" y="10442"/>
                    <a:pt x="20215" y="10393"/>
                    <a:pt x="20308" y="10393"/>
                  </a:cubicBezTo>
                  <a:lnTo>
                    <a:pt x="20775" y="10393"/>
                  </a:lnTo>
                  <a:cubicBezTo>
                    <a:pt x="20860" y="10393"/>
                    <a:pt x="20937" y="10351"/>
                    <a:pt x="20937" y="10292"/>
                  </a:cubicBezTo>
                  <a:lnTo>
                    <a:pt x="20937" y="10042"/>
                  </a:lnTo>
                  <a:cubicBezTo>
                    <a:pt x="20937" y="9988"/>
                    <a:pt x="21005" y="9941"/>
                    <a:pt x="21099" y="9941"/>
                  </a:cubicBezTo>
                  <a:lnTo>
                    <a:pt x="21438" y="9941"/>
                  </a:lnTo>
                  <a:cubicBezTo>
                    <a:pt x="21523" y="9941"/>
                    <a:pt x="21600" y="9898"/>
                    <a:pt x="21600" y="9838"/>
                  </a:cubicBezTo>
                  <a:lnTo>
                    <a:pt x="21600" y="6850"/>
                  </a:lnTo>
                  <a:cubicBezTo>
                    <a:pt x="21583" y="3064"/>
                    <a:pt x="16712" y="-21"/>
                    <a:pt x="10728" y="1"/>
                  </a:cubicBezTo>
                  <a:close/>
                  <a:moveTo>
                    <a:pt x="10718" y="459"/>
                  </a:moveTo>
                  <a:cubicBezTo>
                    <a:pt x="16294" y="437"/>
                    <a:pt x="20844" y="3317"/>
                    <a:pt x="20844" y="6855"/>
                  </a:cubicBezTo>
                  <a:lnTo>
                    <a:pt x="20844" y="8630"/>
                  </a:lnTo>
                  <a:lnTo>
                    <a:pt x="20860" y="8630"/>
                  </a:lnTo>
                  <a:cubicBezTo>
                    <a:pt x="20860" y="8684"/>
                    <a:pt x="20794" y="8733"/>
                    <a:pt x="20701" y="8733"/>
                  </a:cubicBezTo>
                  <a:lnTo>
                    <a:pt x="20300" y="8733"/>
                  </a:lnTo>
                  <a:cubicBezTo>
                    <a:pt x="20216" y="8733"/>
                    <a:pt x="20139" y="8689"/>
                    <a:pt x="20139" y="8630"/>
                  </a:cubicBezTo>
                  <a:lnTo>
                    <a:pt x="20139" y="7384"/>
                  </a:lnTo>
                  <a:cubicBezTo>
                    <a:pt x="20139" y="7336"/>
                    <a:pt x="20182" y="7293"/>
                    <a:pt x="20250" y="7277"/>
                  </a:cubicBezTo>
                  <a:cubicBezTo>
                    <a:pt x="20403" y="7233"/>
                    <a:pt x="20513" y="7130"/>
                    <a:pt x="20505" y="7017"/>
                  </a:cubicBezTo>
                  <a:cubicBezTo>
                    <a:pt x="20496" y="6866"/>
                    <a:pt x="20291" y="6752"/>
                    <a:pt x="20054" y="6752"/>
                  </a:cubicBezTo>
                  <a:lnTo>
                    <a:pt x="1520" y="6752"/>
                  </a:lnTo>
                  <a:cubicBezTo>
                    <a:pt x="1282" y="6752"/>
                    <a:pt x="1077" y="6866"/>
                    <a:pt x="1069" y="7017"/>
                  </a:cubicBezTo>
                  <a:cubicBezTo>
                    <a:pt x="1060" y="7136"/>
                    <a:pt x="1171" y="7233"/>
                    <a:pt x="1323" y="7277"/>
                  </a:cubicBezTo>
                  <a:cubicBezTo>
                    <a:pt x="1391" y="7293"/>
                    <a:pt x="1435" y="7336"/>
                    <a:pt x="1435" y="7384"/>
                  </a:cubicBezTo>
                  <a:lnTo>
                    <a:pt x="1435" y="8630"/>
                  </a:lnTo>
                  <a:cubicBezTo>
                    <a:pt x="1435" y="8684"/>
                    <a:pt x="1366" y="8733"/>
                    <a:pt x="1273" y="8733"/>
                  </a:cubicBezTo>
                  <a:lnTo>
                    <a:pt x="873" y="8733"/>
                  </a:lnTo>
                  <a:cubicBezTo>
                    <a:pt x="788" y="8733"/>
                    <a:pt x="713" y="8689"/>
                    <a:pt x="713" y="8630"/>
                  </a:cubicBezTo>
                  <a:lnTo>
                    <a:pt x="713" y="6926"/>
                  </a:lnTo>
                  <a:cubicBezTo>
                    <a:pt x="713" y="3399"/>
                    <a:pt x="5167" y="481"/>
                    <a:pt x="10718" y="459"/>
                  </a:cubicBezTo>
                  <a:close/>
                  <a:moveTo>
                    <a:pt x="12458" y="7309"/>
                  </a:moveTo>
                  <a:cubicBezTo>
                    <a:pt x="14877" y="7309"/>
                    <a:pt x="15650" y="7309"/>
                    <a:pt x="18502" y="7309"/>
                  </a:cubicBezTo>
                  <a:cubicBezTo>
                    <a:pt x="18511" y="8198"/>
                    <a:pt x="18510" y="11833"/>
                    <a:pt x="18510" y="11984"/>
                  </a:cubicBezTo>
                  <a:cubicBezTo>
                    <a:pt x="18510" y="12156"/>
                    <a:pt x="18288" y="12297"/>
                    <a:pt x="18017" y="12297"/>
                  </a:cubicBezTo>
                  <a:cubicBezTo>
                    <a:pt x="17745" y="12297"/>
                    <a:pt x="17526" y="12156"/>
                    <a:pt x="17526" y="11984"/>
                  </a:cubicBezTo>
                  <a:lnTo>
                    <a:pt x="17526" y="9385"/>
                  </a:lnTo>
                  <a:cubicBezTo>
                    <a:pt x="17526" y="9175"/>
                    <a:pt x="17263" y="9007"/>
                    <a:pt x="16932" y="9007"/>
                  </a:cubicBezTo>
                  <a:cubicBezTo>
                    <a:pt x="16601" y="9007"/>
                    <a:pt x="16338" y="9175"/>
                    <a:pt x="16338" y="9385"/>
                  </a:cubicBezTo>
                  <a:cubicBezTo>
                    <a:pt x="16338" y="10140"/>
                    <a:pt x="16338" y="10738"/>
                    <a:pt x="16338" y="10797"/>
                  </a:cubicBezTo>
                  <a:cubicBezTo>
                    <a:pt x="16338" y="10970"/>
                    <a:pt x="16116" y="11111"/>
                    <a:pt x="15845" y="11111"/>
                  </a:cubicBezTo>
                  <a:cubicBezTo>
                    <a:pt x="15573" y="11111"/>
                    <a:pt x="15354" y="10970"/>
                    <a:pt x="15354" y="10797"/>
                  </a:cubicBezTo>
                  <a:lnTo>
                    <a:pt x="15354" y="9147"/>
                  </a:lnTo>
                  <a:cubicBezTo>
                    <a:pt x="15354" y="8133"/>
                    <a:pt x="14053" y="7309"/>
                    <a:pt x="12458" y="73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299" name="Square"/>
            <p:cNvSpPr/>
            <p:nvPr/>
          </p:nvSpPr>
          <p:spPr>
            <a:xfrm>
              <a:off x="635587" y="1107997"/>
              <a:ext cx="1270001" cy="1270001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</p:grpSp>
      <p:grpSp>
        <p:nvGrpSpPr>
          <p:cNvPr id="303" name="Group"/>
          <p:cNvGrpSpPr/>
          <p:nvPr/>
        </p:nvGrpSpPr>
        <p:grpSpPr>
          <a:xfrm>
            <a:off x="8625248" y="5064202"/>
            <a:ext cx="2104303" cy="3308145"/>
            <a:chOff x="0" y="0"/>
            <a:chExt cx="2104302" cy="3308143"/>
          </a:xfrm>
        </p:grpSpPr>
        <p:sp>
          <p:nvSpPr>
            <p:cNvPr id="301" name="Paint Bucket"/>
            <p:cNvSpPr/>
            <p:nvPr/>
          </p:nvSpPr>
          <p:spPr>
            <a:xfrm>
              <a:off x="0" y="-1"/>
              <a:ext cx="2104303" cy="33081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9" extrusionOk="0">
                  <a:moveTo>
                    <a:pt x="10728" y="1"/>
                  </a:moveTo>
                  <a:cubicBezTo>
                    <a:pt x="4770" y="22"/>
                    <a:pt x="0" y="3150"/>
                    <a:pt x="0" y="6931"/>
                  </a:cubicBezTo>
                  <a:lnTo>
                    <a:pt x="0" y="9843"/>
                  </a:lnTo>
                  <a:cubicBezTo>
                    <a:pt x="0" y="9897"/>
                    <a:pt x="68" y="9946"/>
                    <a:pt x="162" y="9946"/>
                  </a:cubicBezTo>
                  <a:lnTo>
                    <a:pt x="501" y="9946"/>
                  </a:lnTo>
                  <a:cubicBezTo>
                    <a:pt x="586" y="9946"/>
                    <a:pt x="660" y="9990"/>
                    <a:pt x="660" y="10049"/>
                  </a:cubicBezTo>
                  <a:lnTo>
                    <a:pt x="660" y="10297"/>
                  </a:lnTo>
                  <a:cubicBezTo>
                    <a:pt x="660" y="10351"/>
                    <a:pt x="729" y="10400"/>
                    <a:pt x="822" y="10400"/>
                  </a:cubicBezTo>
                  <a:lnTo>
                    <a:pt x="1289" y="10400"/>
                  </a:lnTo>
                  <a:cubicBezTo>
                    <a:pt x="1374" y="10400"/>
                    <a:pt x="1451" y="10441"/>
                    <a:pt x="1451" y="10501"/>
                  </a:cubicBezTo>
                  <a:lnTo>
                    <a:pt x="1451" y="20382"/>
                  </a:lnTo>
                  <a:cubicBezTo>
                    <a:pt x="1451" y="20431"/>
                    <a:pt x="1392" y="20468"/>
                    <a:pt x="1316" y="20468"/>
                  </a:cubicBezTo>
                  <a:cubicBezTo>
                    <a:pt x="1129" y="20468"/>
                    <a:pt x="984" y="20566"/>
                    <a:pt x="984" y="20679"/>
                  </a:cubicBezTo>
                  <a:lnTo>
                    <a:pt x="984" y="21368"/>
                  </a:lnTo>
                  <a:cubicBezTo>
                    <a:pt x="984" y="21487"/>
                    <a:pt x="1137" y="21579"/>
                    <a:pt x="1316" y="21579"/>
                  </a:cubicBezTo>
                  <a:lnTo>
                    <a:pt x="20284" y="21579"/>
                  </a:lnTo>
                  <a:cubicBezTo>
                    <a:pt x="20471" y="21579"/>
                    <a:pt x="20616" y="21482"/>
                    <a:pt x="20616" y="21368"/>
                  </a:cubicBezTo>
                  <a:lnTo>
                    <a:pt x="20616" y="20679"/>
                  </a:lnTo>
                  <a:cubicBezTo>
                    <a:pt x="20616" y="20560"/>
                    <a:pt x="20463" y="20468"/>
                    <a:pt x="20284" y="20468"/>
                  </a:cubicBezTo>
                  <a:cubicBezTo>
                    <a:pt x="20208" y="20468"/>
                    <a:pt x="20149" y="20431"/>
                    <a:pt x="20149" y="20382"/>
                  </a:cubicBezTo>
                  <a:lnTo>
                    <a:pt x="20149" y="10496"/>
                  </a:lnTo>
                  <a:cubicBezTo>
                    <a:pt x="20149" y="10442"/>
                    <a:pt x="20215" y="10393"/>
                    <a:pt x="20308" y="10393"/>
                  </a:cubicBezTo>
                  <a:lnTo>
                    <a:pt x="20775" y="10393"/>
                  </a:lnTo>
                  <a:cubicBezTo>
                    <a:pt x="20860" y="10393"/>
                    <a:pt x="20937" y="10351"/>
                    <a:pt x="20937" y="10292"/>
                  </a:cubicBezTo>
                  <a:lnTo>
                    <a:pt x="20937" y="10042"/>
                  </a:lnTo>
                  <a:cubicBezTo>
                    <a:pt x="20937" y="9988"/>
                    <a:pt x="21005" y="9941"/>
                    <a:pt x="21099" y="9941"/>
                  </a:cubicBezTo>
                  <a:lnTo>
                    <a:pt x="21438" y="9941"/>
                  </a:lnTo>
                  <a:cubicBezTo>
                    <a:pt x="21523" y="9941"/>
                    <a:pt x="21600" y="9898"/>
                    <a:pt x="21600" y="9838"/>
                  </a:cubicBezTo>
                  <a:lnTo>
                    <a:pt x="21600" y="6850"/>
                  </a:lnTo>
                  <a:cubicBezTo>
                    <a:pt x="21583" y="3064"/>
                    <a:pt x="16712" y="-21"/>
                    <a:pt x="10728" y="1"/>
                  </a:cubicBezTo>
                  <a:close/>
                  <a:moveTo>
                    <a:pt x="10718" y="459"/>
                  </a:moveTo>
                  <a:cubicBezTo>
                    <a:pt x="16294" y="437"/>
                    <a:pt x="20844" y="3317"/>
                    <a:pt x="20844" y="6855"/>
                  </a:cubicBezTo>
                  <a:lnTo>
                    <a:pt x="20844" y="8630"/>
                  </a:lnTo>
                  <a:lnTo>
                    <a:pt x="20860" y="8630"/>
                  </a:lnTo>
                  <a:cubicBezTo>
                    <a:pt x="20860" y="8684"/>
                    <a:pt x="20794" y="8733"/>
                    <a:pt x="20701" y="8733"/>
                  </a:cubicBezTo>
                  <a:lnTo>
                    <a:pt x="20300" y="8733"/>
                  </a:lnTo>
                  <a:cubicBezTo>
                    <a:pt x="20216" y="8733"/>
                    <a:pt x="20139" y="8689"/>
                    <a:pt x="20139" y="8630"/>
                  </a:cubicBezTo>
                  <a:lnTo>
                    <a:pt x="20139" y="7384"/>
                  </a:lnTo>
                  <a:cubicBezTo>
                    <a:pt x="20139" y="7336"/>
                    <a:pt x="20182" y="7293"/>
                    <a:pt x="20250" y="7277"/>
                  </a:cubicBezTo>
                  <a:cubicBezTo>
                    <a:pt x="20403" y="7233"/>
                    <a:pt x="20513" y="7130"/>
                    <a:pt x="20505" y="7017"/>
                  </a:cubicBezTo>
                  <a:cubicBezTo>
                    <a:pt x="20496" y="6866"/>
                    <a:pt x="20291" y="6752"/>
                    <a:pt x="20054" y="6752"/>
                  </a:cubicBezTo>
                  <a:lnTo>
                    <a:pt x="1520" y="6752"/>
                  </a:lnTo>
                  <a:cubicBezTo>
                    <a:pt x="1282" y="6752"/>
                    <a:pt x="1077" y="6866"/>
                    <a:pt x="1069" y="7017"/>
                  </a:cubicBezTo>
                  <a:cubicBezTo>
                    <a:pt x="1060" y="7136"/>
                    <a:pt x="1171" y="7233"/>
                    <a:pt x="1323" y="7277"/>
                  </a:cubicBezTo>
                  <a:cubicBezTo>
                    <a:pt x="1391" y="7293"/>
                    <a:pt x="1435" y="7336"/>
                    <a:pt x="1435" y="7384"/>
                  </a:cubicBezTo>
                  <a:lnTo>
                    <a:pt x="1435" y="8630"/>
                  </a:lnTo>
                  <a:cubicBezTo>
                    <a:pt x="1435" y="8684"/>
                    <a:pt x="1366" y="8733"/>
                    <a:pt x="1273" y="8733"/>
                  </a:cubicBezTo>
                  <a:lnTo>
                    <a:pt x="873" y="8733"/>
                  </a:lnTo>
                  <a:cubicBezTo>
                    <a:pt x="788" y="8733"/>
                    <a:pt x="713" y="8689"/>
                    <a:pt x="713" y="8630"/>
                  </a:cubicBezTo>
                  <a:lnTo>
                    <a:pt x="713" y="6926"/>
                  </a:lnTo>
                  <a:cubicBezTo>
                    <a:pt x="713" y="3399"/>
                    <a:pt x="5167" y="481"/>
                    <a:pt x="10718" y="459"/>
                  </a:cubicBezTo>
                  <a:close/>
                  <a:moveTo>
                    <a:pt x="12458" y="7309"/>
                  </a:moveTo>
                  <a:cubicBezTo>
                    <a:pt x="14877" y="7309"/>
                    <a:pt x="15650" y="7309"/>
                    <a:pt x="18502" y="7309"/>
                  </a:cubicBezTo>
                  <a:cubicBezTo>
                    <a:pt x="18511" y="8198"/>
                    <a:pt x="18510" y="11833"/>
                    <a:pt x="18510" y="11984"/>
                  </a:cubicBezTo>
                  <a:cubicBezTo>
                    <a:pt x="18510" y="12156"/>
                    <a:pt x="18288" y="12297"/>
                    <a:pt x="18017" y="12297"/>
                  </a:cubicBezTo>
                  <a:cubicBezTo>
                    <a:pt x="17745" y="12297"/>
                    <a:pt x="17526" y="12156"/>
                    <a:pt x="17526" y="11984"/>
                  </a:cubicBezTo>
                  <a:lnTo>
                    <a:pt x="17526" y="9385"/>
                  </a:lnTo>
                  <a:cubicBezTo>
                    <a:pt x="17526" y="9175"/>
                    <a:pt x="17263" y="9007"/>
                    <a:pt x="16932" y="9007"/>
                  </a:cubicBezTo>
                  <a:cubicBezTo>
                    <a:pt x="16601" y="9007"/>
                    <a:pt x="16338" y="9175"/>
                    <a:pt x="16338" y="9385"/>
                  </a:cubicBezTo>
                  <a:cubicBezTo>
                    <a:pt x="16338" y="10140"/>
                    <a:pt x="16338" y="10738"/>
                    <a:pt x="16338" y="10797"/>
                  </a:cubicBezTo>
                  <a:cubicBezTo>
                    <a:pt x="16338" y="10970"/>
                    <a:pt x="16116" y="11111"/>
                    <a:pt x="15845" y="11111"/>
                  </a:cubicBezTo>
                  <a:cubicBezTo>
                    <a:pt x="15573" y="11111"/>
                    <a:pt x="15354" y="10970"/>
                    <a:pt x="15354" y="10797"/>
                  </a:cubicBezTo>
                  <a:lnTo>
                    <a:pt x="15354" y="9147"/>
                  </a:lnTo>
                  <a:cubicBezTo>
                    <a:pt x="15354" y="8133"/>
                    <a:pt x="14053" y="7309"/>
                    <a:pt x="12458" y="73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302" name="Square"/>
            <p:cNvSpPr/>
            <p:nvPr/>
          </p:nvSpPr>
          <p:spPr>
            <a:xfrm>
              <a:off x="635587" y="1107997"/>
              <a:ext cx="1270001" cy="1270001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</p:grpSp>
      <p:sp>
        <p:nvSpPr>
          <p:cNvPr id="304" name="2017"/>
          <p:cNvSpPr txBox="1"/>
          <p:nvPr/>
        </p:nvSpPr>
        <p:spPr>
          <a:xfrm>
            <a:off x="2908002" y="6489674"/>
            <a:ext cx="83879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2017</a:t>
            </a:r>
          </a:p>
        </p:txBody>
      </p:sp>
      <p:sp>
        <p:nvSpPr>
          <p:cNvPr id="305" name="2018"/>
          <p:cNvSpPr txBox="1"/>
          <p:nvPr/>
        </p:nvSpPr>
        <p:spPr>
          <a:xfrm>
            <a:off x="6083002" y="6489674"/>
            <a:ext cx="83879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2018</a:t>
            </a:r>
          </a:p>
        </p:txBody>
      </p:sp>
      <p:sp>
        <p:nvSpPr>
          <p:cNvPr id="306" name="2019"/>
          <p:cNvSpPr txBox="1"/>
          <p:nvPr/>
        </p:nvSpPr>
        <p:spPr>
          <a:xfrm>
            <a:off x="9258002" y="6489674"/>
            <a:ext cx="83879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2019</a:t>
            </a:r>
          </a:p>
        </p:txBody>
      </p:sp>
      <p:sp>
        <p:nvSpPr>
          <p:cNvPr id="307" name="all…"/>
          <p:cNvSpPr txBox="1"/>
          <p:nvPr/>
        </p:nvSpPr>
        <p:spPr>
          <a:xfrm>
            <a:off x="1098946" y="2275229"/>
            <a:ext cx="850108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all</a:t>
            </a:r>
          </a:p>
          <a:p>
            <a:r>
              <a:t>rows</a:t>
            </a:r>
          </a:p>
        </p:txBody>
      </p:sp>
      <p:sp>
        <p:nvSpPr>
          <p:cNvPr id="308" name="for…"/>
          <p:cNvSpPr/>
          <p:nvPr/>
        </p:nvSpPr>
        <p:spPr>
          <a:xfrm>
            <a:off x="3009900" y="2174855"/>
            <a:ext cx="1013548" cy="1013549"/>
          </a:xfrm>
          <a:prstGeom prst="roundRect">
            <a:avLst>
              <a:gd name="adj" fmla="val 15000"/>
            </a:avLst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r>
              <a:t>for</a:t>
            </a:r>
          </a:p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r>
              <a:t>loop</a:t>
            </a:r>
          </a:p>
        </p:txBody>
      </p:sp>
      <p:sp>
        <p:nvSpPr>
          <p:cNvPr id="309" name="Arrow"/>
          <p:cNvSpPr/>
          <p:nvPr/>
        </p:nvSpPr>
        <p:spPr>
          <a:xfrm>
            <a:off x="2152054" y="2360383"/>
            <a:ext cx="642492" cy="642492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Bucketing/Binning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Bucketing/Binning</a:t>
            </a:r>
          </a:p>
        </p:txBody>
      </p:sp>
      <p:grpSp>
        <p:nvGrpSpPr>
          <p:cNvPr id="314" name="Group"/>
          <p:cNvGrpSpPr/>
          <p:nvPr/>
        </p:nvGrpSpPr>
        <p:grpSpPr>
          <a:xfrm>
            <a:off x="2275248" y="5064202"/>
            <a:ext cx="2104304" cy="3308145"/>
            <a:chOff x="0" y="0"/>
            <a:chExt cx="2104302" cy="3308143"/>
          </a:xfrm>
        </p:grpSpPr>
        <p:sp>
          <p:nvSpPr>
            <p:cNvPr id="312" name="Paint Bucket"/>
            <p:cNvSpPr/>
            <p:nvPr/>
          </p:nvSpPr>
          <p:spPr>
            <a:xfrm>
              <a:off x="0" y="-1"/>
              <a:ext cx="2104303" cy="33081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9" extrusionOk="0">
                  <a:moveTo>
                    <a:pt x="10728" y="1"/>
                  </a:moveTo>
                  <a:cubicBezTo>
                    <a:pt x="4770" y="22"/>
                    <a:pt x="0" y="3150"/>
                    <a:pt x="0" y="6931"/>
                  </a:cubicBezTo>
                  <a:lnTo>
                    <a:pt x="0" y="9843"/>
                  </a:lnTo>
                  <a:cubicBezTo>
                    <a:pt x="0" y="9897"/>
                    <a:pt x="68" y="9946"/>
                    <a:pt x="162" y="9946"/>
                  </a:cubicBezTo>
                  <a:lnTo>
                    <a:pt x="501" y="9946"/>
                  </a:lnTo>
                  <a:cubicBezTo>
                    <a:pt x="586" y="9946"/>
                    <a:pt x="660" y="9990"/>
                    <a:pt x="660" y="10049"/>
                  </a:cubicBezTo>
                  <a:lnTo>
                    <a:pt x="660" y="10297"/>
                  </a:lnTo>
                  <a:cubicBezTo>
                    <a:pt x="660" y="10351"/>
                    <a:pt x="729" y="10400"/>
                    <a:pt x="822" y="10400"/>
                  </a:cubicBezTo>
                  <a:lnTo>
                    <a:pt x="1289" y="10400"/>
                  </a:lnTo>
                  <a:cubicBezTo>
                    <a:pt x="1374" y="10400"/>
                    <a:pt x="1451" y="10441"/>
                    <a:pt x="1451" y="10501"/>
                  </a:cubicBezTo>
                  <a:lnTo>
                    <a:pt x="1451" y="20382"/>
                  </a:lnTo>
                  <a:cubicBezTo>
                    <a:pt x="1451" y="20431"/>
                    <a:pt x="1392" y="20468"/>
                    <a:pt x="1316" y="20468"/>
                  </a:cubicBezTo>
                  <a:cubicBezTo>
                    <a:pt x="1129" y="20468"/>
                    <a:pt x="984" y="20566"/>
                    <a:pt x="984" y="20679"/>
                  </a:cubicBezTo>
                  <a:lnTo>
                    <a:pt x="984" y="21368"/>
                  </a:lnTo>
                  <a:cubicBezTo>
                    <a:pt x="984" y="21487"/>
                    <a:pt x="1137" y="21579"/>
                    <a:pt x="1316" y="21579"/>
                  </a:cubicBezTo>
                  <a:lnTo>
                    <a:pt x="20284" y="21579"/>
                  </a:lnTo>
                  <a:cubicBezTo>
                    <a:pt x="20471" y="21579"/>
                    <a:pt x="20616" y="21482"/>
                    <a:pt x="20616" y="21368"/>
                  </a:cubicBezTo>
                  <a:lnTo>
                    <a:pt x="20616" y="20679"/>
                  </a:lnTo>
                  <a:cubicBezTo>
                    <a:pt x="20616" y="20560"/>
                    <a:pt x="20463" y="20468"/>
                    <a:pt x="20284" y="20468"/>
                  </a:cubicBezTo>
                  <a:cubicBezTo>
                    <a:pt x="20208" y="20468"/>
                    <a:pt x="20149" y="20431"/>
                    <a:pt x="20149" y="20382"/>
                  </a:cubicBezTo>
                  <a:lnTo>
                    <a:pt x="20149" y="10496"/>
                  </a:lnTo>
                  <a:cubicBezTo>
                    <a:pt x="20149" y="10442"/>
                    <a:pt x="20215" y="10393"/>
                    <a:pt x="20308" y="10393"/>
                  </a:cubicBezTo>
                  <a:lnTo>
                    <a:pt x="20775" y="10393"/>
                  </a:lnTo>
                  <a:cubicBezTo>
                    <a:pt x="20860" y="10393"/>
                    <a:pt x="20937" y="10351"/>
                    <a:pt x="20937" y="10292"/>
                  </a:cubicBezTo>
                  <a:lnTo>
                    <a:pt x="20937" y="10042"/>
                  </a:lnTo>
                  <a:cubicBezTo>
                    <a:pt x="20937" y="9988"/>
                    <a:pt x="21005" y="9941"/>
                    <a:pt x="21099" y="9941"/>
                  </a:cubicBezTo>
                  <a:lnTo>
                    <a:pt x="21438" y="9941"/>
                  </a:lnTo>
                  <a:cubicBezTo>
                    <a:pt x="21523" y="9941"/>
                    <a:pt x="21600" y="9898"/>
                    <a:pt x="21600" y="9838"/>
                  </a:cubicBezTo>
                  <a:lnTo>
                    <a:pt x="21600" y="6850"/>
                  </a:lnTo>
                  <a:cubicBezTo>
                    <a:pt x="21583" y="3064"/>
                    <a:pt x="16712" y="-21"/>
                    <a:pt x="10728" y="1"/>
                  </a:cubicBezTo>
                  <a:close/>
                  <a:moveTo>
                    <a:pt x="10718" y="459"/>
                  </a:moveTo>
                  <a:cubicBezTo>
                    <a:pt x="16294" y="437"/>
                    <a:pt x="20844" y="3317"/>
                    <a:pt x="20844" y="6855"/>
                  </a:cubicBezTo>
                  <a:lnTo>
                    <a:pt x="20844" y="8630"/>
                  </a:lnTo>
                  <a:lnTo>
                    <a:pt x="20860" y="8630"/>
                  </a:lnTo>
                  <a:cubicBezTo>
                    <a:pt x="20860" y="8684"/>
                    <a:pt x="20794" y="8733"/>
                    <a:pt x="20701" y="8733"/>
                  </a:cubicBezTo>
                  <a:lnTo>
                    <a:pt x="20300" y="8733"/>
                  </a:lnTo>
                  <a:cubicBezTo>
                    <a:pt x="20216" y="8733"/>
                    <a:pt x="20139" y="8689"/>
                    <a:pt x="20139" y="8630"/>
                  </a:cubicBezTo>
                  <a:lnTo>
                    <a:pt x="20139" y="7384"/>
                  </a:lnTo>
                  <a:cubicBezTo>
                    <a:pt x="20139" y="7336"/>
                    <a:pt x="20182" y="7293"/>
                    <a:pt x="20250" y="7277"/>
                  </a:cubicBezTo>
                  <a:cubicBezTo>
                    <a:pt x="20403" y="7233"/>
                    <a:pt x="20513" y="7130"/>
                    <a:pt x="20505" y="7017"/>
                  </a:cubicBezTo>
                  <a:cubicBezTo>
                    <a:pt x="20496" y="6866"/>
                    <a:pt x="20291" y="6752"/>
                    <a:pt x="20054" y="6752"/>
                  </a:cubicBezTo>
                  <a:lnTo>
                    <a:pt x="1520" y="6752"/>
                  </a:lnTo>
                  <a:cubicBezTo>
                    <a:pt x="1282" y="6752"/>
                    <a:pt x="1077" y="6866"/>
                    <a:pt x="1069" y="7017"/>
                  </a:cubicBezTo>
                  <a:cubicBezTo>
                    <a:pt x="1060" y="7136"/>
                    <a:pt x="1171" y="7233"/>
                    <a:pt x="1323" y="7277"/>
                  </a:cubicBezTo>
                  <a:cubicBezTo>
                    <a:pt x="1391" y="7293"/>
                    <a:pt x="1435" y="7336"/>
                    <a:pt x="1435" y="7384"/>
                  </a:cubicBezTo>
                  <a:lnTo>
                    <a:pt x="1435" y="8630"/>
                  </a:lnTo>
                  <a:cubicBezTo>
                    <a:pt x="1435" y="8684"/>
                    <a:pt x="1366" y="8733"/>
                    <a:pt x="1273" y="8733"/>
                  </a:cubicBezTo>
                  <a:lnTo>
                    <a:pt x="873" y="8733"/>
                  </a:lnTo>
                  <a:cubicBezTo>
                    <a:pt x="788" y="8733"/>
                    <a:pt x="713" y="8689"/>
                    <a:pt x="713" y="8630"/>
                  </a:cubicBezTo>
                  <a:lnTo>
                    <a:pt x="713" y="6926"/>
                  </a:lnTo>
                  <a:cubicBezTo>
                    <a:pt x="713" y="3399"/>
                    <a:pt x="5167" y="481"/>
                    <a:pt x="10718" y="459"/>
                  </a:cubicBezTo>
                  <a:close/>
                  <a:moveTo>
                    <a:pt x="12458" y="7309"/>
                  </a:moveTo>
                  <a:cubicBezTo>
                    <a:pt x="14877" y="7309"/>
                    <a:pt x="15650" y="7309"/>
                    <a:pt x="18502" y="7309"/>
                  </a:cubicBezTo>
                  <a:cubicBezTo>
                    <a:pt x="18511" y="8198"/>
                    <a:pt x="18510" y="11833"/>
                    <a:pt x="18510" y="11984"/>
                  </a:cubicBezTo>
                  <a:cubicBezTo>
                    <a:pt x="18510" y="12156"/>
                    <a:pt x="18288" y="12297"/>
                    <a:pt x="18017" y="12297"/>
                  </a:cubicBezTo>
                  <a:cubicBezTo>
                    <a:pt x="17745" y="12297"/>
                    <a:pt x="17526" y="12156"/>
                    <a:pt x="17526" y="11984"/>
                  </a:cubicBezTo>
                  <a:lnTo>
                    <a:pt x="17526" y="9385"/>
                  </a:lnTo>
                  <a:cubicBezTo>
                    <a:pt x="17526" y="9175"/>
                    <a:pt x="17263" y="9007"/>
                    <a:pt x="16932" y="9007"/>
                  </a:cubicBezTo>
                  <a:cubicBezTo>
                    <a:pt x="16601" y="9007"/>
                    <a:pt x="16338" y="9175"/>
                    <a:pt x="16338" y="9385"/>
                  </a:cubicBezTo>
                  <a:cubicBezTo>
                    <a:pt x="16338" y="10140"/>
                    <a:pt x="16338" y="10738"/>
                    <a:pt x="16338" y="10797"/>
                  </a:cubicBezTo>
                  <a:cubicBezTo>
                    <a:pt x="16338" y="10970"/>
                    <a:pt x="16116" y="11111"/>
                    <a:pt x="15845" y="11111"/>
                  </a:cubicBezTo>
                  <a:cubicBezTo>
                    <a:pt x="15573" y="11111"/>
                    <a:pt x="15354" y="10970"/>
                    <a:pt x="15354" y="10797"/>
                  </a:cubicBezTo>
                  <a:lnTo>
                    <a:pt x="15354" y="9147"/>
                  </a:lnTo>
                  <a:cubicBezTo>
                    <a:pt x="15354" y="8133"/>
                    <a:pt x="14053" y="7309"/>
                    <a:pt x="12458" y="73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313" name="Square"/>
            <p:cNvSpPr/>
            <p:nvPr/>
          </p:nvSpPr>
          <p:spPr>
            <a:xfrm>
              <a:off x="635587" y="1107997"/>
              <a:ext cx="1270001" cy="1270001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</p:grpSp>
      <p:grpSp>
        <p:nvGrpSpPr>
          <p:cNvPr id="317" name="Group"/>
          <p:cNvGrpSpPr/>
          <p:nvPr/>
        </p:nvGrpSpPr>
        <p:grpSpPr>
          <a:xfrm>
            <a:off x="5450248" y="5064202"/>
            <a:ext cx="2104303" cy="3308145"/>
            <a:chOff x="0" y="0"/>
            <a:chExt cx="2104302" cy="3308143"/>
          </a:xfrm>
        </p:grpSpPr>
        <p:sp>
          <p:nvSpPr>
            <p:cNvPr id="315" name="Paint Bucket"/>
            <p:cNvSpPr/>
            <p:nvPr/>
          </p:nvSpPr>
          <p:spPr>
            <a:xfrm>
              <a:off x="0" y="-1"/>
              <a:ext cx="2104303" cy="33081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9" extrusionOk="0">
                  <a:moveTo>
                    <a:pt x="10728" y="1"/>
                  </a:moveTo>
                  <a:cubicBezTo>
                    <a:pt x="4770" y="22"/>
                    <a:pt x="0" y="3150"/>
                    <a:pt x="0" y="6931"/>
                  </a:cubicBezTo>
                  <a:lnTo>
                    <a:pt x="0" y="9843"/>
                  </a:lnTo>
                  <a:cubicBezTo>
                    <a:pt x="0" y="9897"/>
                    <a:pt x="68" y="9946"/>
                    <a:pt x="162" y="9946"/>
                  </a:cubicBezTo>
                  <a:lnTo>
                    <a:pt x="501" y="9946"/>
                  </a:lnTo>
                  <a:cubicBezTo>
                    <a:pt x="586" y="9946"/>
                    <a:pt x="660" y="9990"/>
                    <a:pt x="660" y="10049"/>
                  </a:cubicBezTo>
                  <a:lnTo>
                    <a:pt x="660" y="10297"/>
                  </a:lnTo>
                  <a:cubicBezTo>
                    <a:pt x="660" y="10351"/>
                    <a:pt x="729" y="10400"/>
                    <a:pt x="822" y="10400"/>
                  </a:cubicBezTo>
                  <a:lnTo>
                    <a:pt x="1289" y="10400"/>
                  </a:lnTo>
                  <a:cubicBezTo>
                    <a:pt x="1374" y="10400"/>
                    <a:pt x="1451" y="10441"/>
                    <a:pt x="1451" y="10501"/>
                  </a:cubicBezTo>
                  <a:lnTo>
                    <a:pt x="1451" y="20382"/>
                  </a:lnTo>
                  <a:cubicBezTo>
                    <a:pt x="1451" y="20431"/>
                    <a:pt x="1392" y="20468"/>
                    <a:pt x="1316" y="20468"/>
                  </a:cubicBezTo>
                  <a:cubicBezTo>
                    <a:pt x="1129" y="20468"/>
                    <a:pt x="984" y="20566"/>
                    <a:pt x="984" y="20679"/>
                  </a:cubicBezTo>
                  <a:lnTo>
                    <a:pt x="984" y="21368"/>
                  </a:lnTo>
                  <a:cubicBezTo>
                    <a:pt x="984" y="21487"/>
                    <a:pt x="1137" y="21579"/>
                    <a:pt x="1316" y="21579"/>
                  </a:cubicBezTo>
                  <a:lnTo>
                    <a:pt x="20284" y="21579"/>
                  </a:lnTo>
                  <a:cubicBezTo>
                    <a:pt x="20471" y="21579"/>
                    <a:pt x="20616" y="21482"/>
                    <a:pt x="20616" y="21368"/>
                  </a:cubicBezTo>
                  <a:lnTo>
                    <a:pt x="20616" y="20679"/>
                  </a:lnTo>
                  <a:cubicBezTo>
                    <a:pt x="20616" y="20560"/>
                    <a:pt x="20463" y="20468"/>
                    <a:pt x="20284" y="20468"/>
                  </a:cubicBezTo>
                  <a:cubicBezTo>
                    <a:pt x="20208" y="20468"/>
                    <a:pt x="20149" y="20431"/>
                    <a:pt x="20149" y="20382"/>
                  </a:cubicBezTo>
                  <a:lnTo>
                    <a:pt x="20149" y="10496"/>
                  </a:lnTo>
                  <a:cubicBezTo>
                    <a:pt x="20149" y="10442"/>
                    <a:pt x="20215" y="10393"/>
                    <a:pt x="20308" y="10393"/>
                  </a:cubicBezTo>
                  <a:lnTo>
                    <a:pt x="20775" y="10393"/>
                  </a:lnTo>
                  <a:cubicBezTo>
                    <a:pt x="20860" y="10393"/>
                    <a:pt x="20937" y="10351"/>
                    <a:pt x="20937" y="10292"/>
                  </a:cubicBezTo>
                  <a:lnTo>
                    <a:pt x="20937" y="10042"/>
                  </a:lnTo>
                  <a:cubicBezTo>
                    <a:pt x="20937" y="9988"/>
                    <a:pt x="21005" y="9941"/>
                    <a:pt x="21099" y="9941"/>
                  </a:cubicBezTo>
                  <a:lnTo>
                    <a:pt x="21438" y="9941"/>
                  </a:lnTo>
                  <a:cubicBezTo>
                    <a:pt x="21523" y="9941"/>
                    <a:pt x="21600" y="9898"/>
                    <a:pt x="21600" y="9838"/>
                  </a:cubicBezTo>
                  <a:lnTo>
                    <a:pt x="21600" y="6850"/>
                  </a:lnTo>
                  <a:cubicBezTo>
                    <a:pt x="21583" y="3064"/>
                    <a:pt x="16712" y="-21"/>
                    <a:pt x="10728" y="1"/>
                  </a:cubicBezTo>
                  <a:close/>
                  <a:moveTo>
                    <a:pt x="10718" y="459"/>
                  </a:moveTo>
                  <a:cubicBezTo>
                    <a:pt x="16294" y="437"/>
                    <a:pt x="20844" y="3317"/>
                    <a:pt x="20844" y="6855"/>
                  </a:cubicBezTo>
                  <a:lnTo>
                    <a:pt x="20844" y="8630"/>
                  </a:lnTo>
                  <a:lnTo>
                    <a:pt x="20860" y="8630"/>
                  </a:lnTo>
                  <a:cubicBezTo>
                    <a:pt x="20860" y="8684"/>
                    <a:pt x="20794" y="8733"/>
                    <a:pt x="20701" y="8733"/>
                  </a:cubicBezTo>
                  <a:lnTo>
                    <a:pt x="20300" y="8733"/>
                  </a:lnTo>
                  <a:cubicBezTo>
                    <a:pt x="20216" y="8733"/>
                    <a:pt x="20139" y="8689"/>
                    <a:pt x="20139" y="8630"/>
                  </a:cubicBezTo>
                  <a:lnTo>
                    <a:pt x="20139" y="7384"/>
                  </a:lnTo>
                  <a:cubicBezTo>
                    <a:pt x="20139" y="7336"/>
                    <a:pt x="20182" y="7293"/>
                    <a:pt x="20250" y="7277"/>
                  </a:cubicBezTo>
                  <a:cubicBezTo>
                    <a:pt x="20403" y="7233"/>
                    <a:pt x="20513" y="7130"/>
                    <a:pt x="20505" y="7017"/>
                  </a:cubicBezTo>
                  <a:cubicBezTo>
                    <a:pt x="20496" y="6866"/>
                    <a:pt x="20291" y="6752"/>
                    <a:pt x="20054" y="6752"/>
                  </a:cubicBezTo>
                  <a:lnTo>
                    <a:pt x="1520" y="6752"/>
                  </a:lnTo>
                  <a:cubicBezTo>
                    <a:pt x="1282" y="6752"/>
                    <a:pt x="1077" y="6866"/>
                    <a:pt x="1069" y="7017"/>
                  </a:cubicBezTo>
                  <a:cubicBezTo>
                    <a:pt x="1060" y="7136"/>
                    <a:pt x="1171" y="7233"/>
                    <a:pt x="1323" y="7277"/>
                  </a:cubicBezTo>
                  <a:cubicBezTo>
                    <a:pt x="1391" y="7293"/>
                    <a:pt x="1435" y="7336"/>
                    <a:pt x="1435" y="7384"/>
                  </a:cubicBezTo>
                  <a:lnTo>
                    <a:pt x="1435" y="8630"/>
                  </a:lnTo>
                  <a:cubicBezTo>
                    <a:pt x="1435" y="8684"/>
                    <a:pt x="1366" y="8733"/>
                    <a:pt x="1273" y="8733"/>
                  </a:cubicBezTo>
                  <a:lnTo>
                    <a:pt x="873" y="8733"/>
                  </a:lnTo>
                  <a:cubicBezTo>
                    <a:pt x="788" y="8733"/>
                    <a:pt x="713" y="8689"/>
                    <a:pt x="713" y="8630"/>
                  </a:cubicBezTo>
                  <a:lnTo>
                    <a:pt x="713" y="6926"/>
                  </a:lnTo>
                  <a:cubicBezTo>
                    <a:pt x="713" y="3399"/>
                    <a:pt x="5167" y="481"/>
                    <a:pt x="10718" y="459"/>
                  </a:cubicBezTo>
                  <a:close/>
                  <a:moveTo>
                    <a:pt x="12458" y="7309"/>
                  </a:moveTo>
                  <a:cubicBezTo>
                    <a:pt x="14877" y="7309"/>
                    <a:pt x="15650" y="7309"/>
                    <a:pt x="18502" y="7309"/>
                  </a:cubicBezTo>
                  <a:cubicBezTo>
                    <a:pt x="18511" y="8198"/>
                    <a:pt x="18510" y="11833"/>
                    <a:pt x="18510" y="11984"/>
                  </a:cubicBezTo>
                  <a:cubicBezTo>
                    <a:pt x="18510" y="12156"/>
                    <a:pt x="18288" y="12297"/>
                    <a:pt x="18017" y="12297"/>
                  </a:cubicBezTo>
                  <a:cubicBezTo>
                    <a:pt x="17745" y="12297"/>
                    <a:pt x="17526" y="12156"/>
                    <a:pt x="17526" y="11984"/>
                  </a:cubicBezTo>
                  <a:lnTo>
                    <a:pt x="17526" y="9385"/>
                  </a:lnTo>
                  <a:cubicBezTo>
                    <a:pt x="17526" y="9175"/>
                    <a:pt x="17263" y="9007"/>
                    <a:pt x="16932" y="9007"/>
                  </a:cubicBezTo>
                  <a:cubicBezTo>
                    <a:pt x="16601" y="9007"/>
                    <a:pt x="16338" y="9175"/>
                    <a:pt x="16338" y="9385"/>
                  </a:cubicBezTo>
                  <a:cubicBezTo>
                    <a:pt x="16338" y="10140"/>
                    <a:pt x="16338" y="10738"/>
                    <a:pt x="16338" y="10797"/>
                  </a:cubicBezTo>
                  <a:cubicBezTo>
                    <a:pt x="16338" y="10970"/>
                    <a:pt x="16116" y="11111"/>
                    <a:pt x="15845" y="11111"/>
                  </a:cubicBezTo>
                  <a:cubicBezTo>
                    <a:pt x="15573" y="11111"/>
                    <a:pt x="15354" y="10970"/>
                    <a:pt x="15354" y="10797"/>
                  </a:cubicBezTo>
                  <a:lnTo>
                    <a:pt x="15354" y="9147"/>
                  </a:lnTo>
                  <a:cubicBezTo>
                    <a:pt x="15354" y="8133"/>
                    <a:pt x="14053" y="7309"/>
                    <a:pt x="12458" y="73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316" name="Square"/>
            <p:cNvSpPr/>
            <p:nvPr/>
          </p:nvSpPr>
          <p:spPr>
            <a:xfrm>
              <a:off x="635587" y="1107997"/>
              <a:ext cx="1270001" cy="1270001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</p:grpSp>
      <p:grpSp>
        <p:nvGrpSpPr>
          <p:cNvPr id="320" name="Group"/>
          <p:cNvGrpSpPr/>
          <p:nvPr/>
        </p:nvGrpSpPr>
        <p:grpSpPr>
          <a:xfrm>
            <a:off x="8625248" y="5064202"/>
            <a:ext cx="2104303" cy="3308145"/>
            <a:chOff x="0" y="0"/>
            <a:chExt cx="2104302" cy="3308143"/>
          </a:xfrm>
        </p:grpSpPr>
        <p:sp>
          <p:nvSpPr>
            <p:cNvPr id="318" name="Paint Bucket"/>
            <p:cNvSpPr/>
            <p:nvPr/>
          </p:nvSpPr>
          <p:spPr>
            <a:xfrm>
              <a:off x="0" y="-1"/>
              <a:ext cx="2104303" cy="33081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9" extrusionOk="0">
                  <a:moveTo>
                    <a:pt x="10728" y="1"/>
                  </a:moveTo>
                  <a:cubicBezTo>
                    <a:pt x="4770" y="22"/>
                    <a:pt x="0" y="3150"/>
                    <a:pt x="0" y="6931"/>
                  </a:cubicBezTo>
                  <a:lnTo>
                    <a:pt x="0" y="9843"/>
                  </a:lnTo>
                  <a:cubicBezTo>
                    <a:pt x="0" y="9897"/>
                    <a:pt x="68" y="9946"/>
                    <a:pt x="162" y="9946"/>
                  </a:cubicBezTo>
                  <a:lnTo>
                    <a:pt x="501" y="9946"/>
                  </a:lnTo>
                  <a:cubicBezTo>
                    <a:pt x="586" y="9946"/>
                    <a:pt x="660" y="9990"/>
                    <a:pt x="660" y="10049"/>
                  </a:cubicBezTo>
                  <a:lnTo>
                    <a:pt x="660" y="10297"/>
                  </a:lnTo>
                  <a:cubicBezTo>
                    <a:pt x="660" y="10351"/>
                    <a:pt x="729" y="10400"/>
                    <a:pt x="822" y="10400"/>
                  </a:cubicBezTo>
                  <a:lnTo>
                    <a:pt x="1289" y="10400"/>
                  </a:lnTo>
                  <a:cubicBezTo>
                    <a:pt x="1374" y="10400"/>
                    <a:pt x="1451" y="10441"/>
                    <a:pt x="1451" y="10501"/>
                  </a:cubicBezTo>
                  <a:lnTo>
                    <a:pt x="1451" y="20382"/>
                  </a:lnTo>
                  <a:cubicBezTo>
                    <a:pt x="1451" y="20431"/>
                    <a:pt x="1392" y="20468"/>
                    <a:pt x="1316" y="20468"/>
                  </a:cubicBezTo>
                  <a:cubicBezTo>
                    <a:pt x="1129" y="20468"/>
                    <a:pt x="984" y="20566"/>
                    <a:pt x="984" y="20679"/>
                  </a:cubicBezTo>
                  <a:lnTo>
                    <a:pt x="984" y="21368"/>
                  </a:lnTo>
                  <a:cubicBezTo>
                    <a:pt x="984" y="21487"/>
                    <a:pt x="1137" y="21579"/>
                    <a:pt x="1316" y="21579"/>
                  </a:cubicBezTo>
                  <a:lnTo>
                    <a:pt x="20284" y="21579"/>
                  </a:lnTo>
                  <a:cubicBezTo>
                    <a:pt x="20471" y="21579"/>
                    <a:pt x="20616" y="21482"/>
                    <a:pt x="20616" y="21368"/>
                  </a:cubicBezTo>
                  <a:lnTo>
                    <a:pt x="20616" y="20679"/>
                  </a:lnTo>
                  <a:cubicBezTo>
                    <a:pt x="20616" y="20560"/>
                    <a:pt x="20463" y="20468"/>
                    <a:pt x="20284" y="20468"/>
                  </a:cubicBezTo>
                  <a:cubicBezTo>
                    <a:pt x="20208" y="20468"/>
                    <a:pt x="20149" y="20431"/>
                    <a:pt x="20149" y="20382"/>
                  </a:cubicBezTo>
                  <a:lnTo>
                    <a:pt x="20149" y="10496"/>
                  </a:lnTo>
                  <a:cubicBezTo>
                    <a:pt x="20149" y="10442"/>
                    <a:pt x="20215" y="10393"/>
                    <a:pt x="20308" y="10393"/>
                  </a:cubicBezTo>
                  <a:lnTo>
                    <a:pt x="20775" y="10393"/>
                  </a:lnTo>
                  <a:cubicBezTo>
                    <a:pt x="20860" y="10393"/>
                    <a:pt x="20937" y="10351"/>
                    <a:pt x="20937" y="10292"/>
                  </a:cubicBezTo>
                  <a:lnTo>
                    <a:pt x="20937" y="10042"/>
                  </a:lnTo>
                  <a:cubicBezTo>
                    <a:pt x="20937" y="9988"/>
                    <a:pt x="21005" y="9941"/>
                    <a:pt x="21099" y="9941"/>
                  </a:cubicBezTo>
                  <a:lnTo>
                    <a:pt x="21438" y="9941"/>
                  </a:lnTo>
                  <a:cubicBezTo>
                    <a:pt x="21523" y="9941"/>
                    <a:pt x="21600" y="9898"/>
                    <a:pt x="21600" y="9838"/>
                  </a:cubicBezTo>
                  <a:lnTo>
                    <a:pt x="21600" y="6850"/>
                  </a:lnTo>
                  <a:cubicBezTo>
                    <a:pt x="21583" y="3064"/>
                    <a:pt x="16712" y="-21"/>
                    <a:pt x="10728" y="1"/>
                  </a:cubicBezTo>
                  <a:close/>
                  <a:moveTo>
                    <a:pt x="10718" y="459"/>
                  </a:moveTo>
                  <a:cubicBezTo>
                    <a:pt x="16294" y="437"/>
                    <a:pt x="20844" y="3317"/>
                    <a:pt x="20844" y="6855"/>
                  </a:cubicBezTo>
                  <a:lnTo>
                    <a:pt x="20844" y="8630"/>
                  </a:lnTo>
                  <a:lnTo>
                    <a:pt x="20860" y="8630"/>
                  </a:lnTo>
                  <a:cubicBezTo>
                    <a:pt x="20860" y="8684"/>
                    <a:pt x="20794" y="8733"/>
                    <a:pt x="20701" y="8733"/>
                  </a:cubicBezTo>
                  <a:lnTo>
                    <a:pt x="20300" y="8733"/>
                  </a:lnTo>
                  <a:cubicBezTo>
                    <a:pt x="20216" y="8733"/>
                    <a:pt x="20139" y="8689"/>
                    <a:pt x="20139" y="8630"/>
                  </a:cubicBezTo>
                  <a:lnTo>
                    <a:pt x="20139" y="7384"/>
                  </a:lnTo>
                  <a:cubicBezTo>
                    <a:pt x="20139" y="7336"/>
                    <a:pt x="20182" y="7293"/>
                    <a:pt x="20250" y="7277"/>
                  </a:cubicBezTo>
                  <a:cubicBezTo>
                    <a:pt x="20403" y="7233"/>
                    <a:pt x="20513" y="7130"/>
                    <a:pt x="20505" y="7017"/>
                  </a:cubicBezTo>
                  <a:cubicBezTo>
                    <a:pt x="20496" y="6866"/>
                    <a:pt x="20291" y="6752"/>
                    <a:pt x="20054" y="6752"/>
                  </a:cubicBezTo>
                  <a:lnTo>
                    <a:pt x="1520" y="6752"/>
                  </a:lnTo>
                  <a:cubicBezTo>
                    <a:pt x="1282" y="6752"/>
                    <a:pt x="1077" y="6866"/>
                    <a:pt x="1069" y="7017"/>
                  </a:cubicBezTo>
                  <a:cubicBezTo>
                    <a:pt x="1060" y="7136"/>
                    <a:pt x="1171" y="7233"/>
                    <a:pt x="1323" y="7277"/>
                  </a:cubicBezTo>
                  <a:cubicBezTo>
                    <a:pt x="1391" y="7293"/>
                    <a:pt x="1435" y="7336"/>
                    <a:pt x="1435" y="7384"/>
                  </a:cubicBezTo>
                  <a:lnTo>
                    <a:pt x="1435" y="8630"/>
                  </a:lnTo>
                  <a:cubicBezTo>
                    <a:pt x="1435" y="8684"/>
                    <a:pt x="1366" y="8733"/>
                    <a:pt x="1273" y="8733"/>
                  </a:cubicBezTo>
                  <a:lnTo>
                    <a:pt x="873" y="8733"/>
                  </a:lnTo>
                  <a:cubicBezTo>
                    <a:pt x="788" y="8733"/>
                    <a:pt x="713" y="8689"/>
                    <a:pt x="713" y="8630"/>
                  </a:cubicBezTo>
                  <a:lnTo>
                    <a:pt x="713" y="6926"/>
                  </a:lnTo>
                  <a:cubicBezTo>
                    <a:pt x="713" y="3399"/>
                    <a:pt x="5167" y="481"/>
                    <a:pt x="10718" y="459"/>
                  </a:cubicBezTo>
                  <a:close/>
                  <a:moveTo>
                    <a:pt x="12458" y="7309"/>
                  </a:moveTo>
                  <a:cubicBezTo>
                    <a:pt x="14877" y="7309"/>
                    <a:pt x="15650" y="7309"/>
                    <a:pt x="18502" y="7309"/>
                  </a:cubicBezTo>
                  <a:cubicBezTo>
                    <a:pt x="18511" y="8198"/>
                    <a:pt x="18510" y="11833"/>
                    <a:pt x="18510" y="11984"/>
                  </a:cubicBezTo>
                  <a:cubicBezTo>
                    <a:pt x="18510" y="12156"/>
                    <a:pt x="18288" y="12297"/>
                    <a:pt x="18017" y="12297"/>
                  </a:cubicBezTo>
                  <a:cubicBezTo>
                    <a:pt x="17745" y="12297"/>
                    <a:pt x="17526" y="12156"/>
                    <a:pt x="17526" y="11984"/>
                  </a:cubicBezTo>
                  <a:lnTo>
                    <a:pt x="17526" y="9385"/>
                  </a:lnTo>
                  <a:cubicBezTo>
                    <a:pt x="17526" y="9175"/>
                    <a:pt x="17263" y="9007"/>
                    <a:pt x="16932" y="9007"/>
                  </a:cubicBezTo>
                  <a:cubicBezTo>
                    <a:pt x="16601" y="9007"/>
                    <a:pt x="16338" y="9175"/>
                    <a:pt x="16338" y="9385"/>
                  </a:cubicBezTo>
                  <a:cubicBezTo>
                    <a:pt x="16338" y="10140"/>
                    <a:pt x="16338" y="10738"/>
                    <a:pt x="16338" y="10797"/>
                  </a:cubicBezTo>
                  <a:cubicBezTo>
                    <a:pt x="16338" y="10970"/>
                    <a:pt x="16116" y="11111"/>
                    <a:pt x="15845" y="11111"/>
                  </a:cubicBezTo>
                  <a:cubicBezTo>
                    <a:pt x="15573" y="11111"/>
                    <a:pt x="15354" y="10970"/>
                    <a:pt x="15354" y="10797"/>
                  </a:cubicBezTo>
                  <a:lnTo>
                    <a:pt x="15354" y="9147"/>
                  </a:lnTo>
                  <a:cubicBezTo>
                    <a:pt x="15354" y="8133"/>
                    <a:pt x="14053" y="7309"/>
                    <a:pt x="12458" y="73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319" name="Square"/>
            <p:cNvSpPr/>
            <p:nvPr/>
          </p:nvSpPr>
          <p:spPr>
            <a:xfrm>
              <a:off x="635587" y="1107997"/>
              <a:ext cx="1270001" cy="1270001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</p:grpSp>
      <p:sp>
        <p:nvSpPr>
          <p:cNvPr id="321" name="2017"/>
          <p:cNvSpPr txBox="1"/>
          <p:nvPr/>
        </p:nvSpPr>
        <p:spPr>
          <a:xfrm>
            <a:off x="2908002" y="6489674"/>
            <a:ext cx="83879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2017</a:t>
            </a:r>
          </a:p>
        </p:txBody>
      </p:sp>
      <p:sp>
        <p:nvSpPr>
          <p:cNvPr id="322" name="2018"/>
          <p:cNvSpPr txBox="1"/>
          <p:nvPr/>
        </p:nvSpPr>
        <p:spPr>
          <a:xfrm>
            <a:off x="6083002" y="6489674"/>
            <a:ext cx="83879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2018</a:t>
            </a:r>
          </a:p>
        </p:txBody>
      </p:sp>
      <p:sp>
        <p:nvSpPr>
          <p:cNvPr id="323" name="2019"/>
          <p:cNvSpPr txBox="1"/>
          <p:nvPr/>
        </p:nvSpPr>
        <p:spPr>
          <a:xfrm>
            <a:off x="9258002" y="6489674"/>
            <a:ext cx="83879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2019</a:t>
            </a:r>
          </a:p>
        </p:txBody>
      </p:sp>
      <p:sp>
        <p:nvSpPr>
          <p:cNvPr id="324" name="Rectangle"/>
          <p:cNvSpPr/>
          <p:nvPr/>
        </p:nvSpPr>
        <p:spPr>
          <a:xfrm>
            <a:off x="5109348" y="2463800"/>
            <a:ext cx="2659957" cy="435659"/>
          </a:xfrm>
          <a:prstGeom prst="rect">
            <a:avLst/>
          </a:prstGeom>
          <a:solidFill>
            <a:schemeClr val="accent6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25" name="2018 | 100mph | ..."/>
          <p:cNvSpPr txBox="1"/>
          <p:nvPr/>
        </p:nvSpPr>
        <p:spPr>
          <a:xfrm>
            <a:off x="5230097" y="2453029"/>
            <a:ext cx="241845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2018 | 100mph | ...</a:t>
            </a:r>
          </a:p>
        </p:txBody>
      </p:sp>
      <p:sp>
        <p:nvSpPr>
          <p:cNvPr id="326" name="all…"/>
          <p:cNvSpPr txBox="1"/>
          <p:nvPr/>
        </p:nvSpPr>
        <p:spPr>
          <a:xfrm>
            <a:off x="1098946" y="2275229"/>
            <a:ext cx="850108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all</a:t>
            </a:r>
          </a:p>
          <a:p>
            <a:r>
              <a:t>rows</a:t>
            </a:r>
          </a:p>
        </p:txBody>
      </p:sp>
      <p:sp>
        <p:nvSpPr>
          <p:cNvPr id="327" name="for…"/>
          <p:cNvSpPr/>
          <p:nvPr/>
        </p:nvSpPr>
        <p:spPr>
          <a:xfrm>
            <a:off x="3009900" y="2174855"/>
            <a:ext cx="1013548" cy="1013549"/>
          </a:xfrm>
          <a:prstGeom prst="roundRect">
            <a:avLst>
              <a:gd name="adj" fmla="val 15000"/>
            </a:avLst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r>
              <a:t>for</a:t>
            </a:r>
          </a:p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r>
              <a:t>loop</a:t>
            </a:r>
          </a:p>
        </p:txBody>
      </p:sp>
      <p:sp>
        <p:nvSpPr>
          <p:cNvPr id="328" name="Arrow"/>
          <p:cNvSpPr/>
          <p:nvPr/>
        </p:nvSpPr>
        <p:spPr>
          <a:xfrm>
            <a:off x="2152054" y="2360383"/>
            <a:ext cx="642492" cy="642492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29" name="Arrow"/>
          <p:cNvSpPr/>
          <p:nvPr/>
        </p:nvSpPr>
        <p:spPr>
          <a:xfrm>
            <a:off x="4298353" y="2360383"/>
            <a:ext cx="642492" cy="642492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grpSp>
        <p:nvGrpSpPr>
          <p:cNvPr id="332" name="Group"/>
          <p:cNvGrpSpPr/>
          <p:nvPr/>
        </p:nvGrpSpPr>
        <p:grpSpPr>
          <a:xfrm>
            <a:off x="7234748" y="2173895"/>
            <a:ext cx="2425413" cy="950226"/>
            <a:chOff x="0" y="0"/>
            <a:chExt cx="2425412" cy="950225"/>
          </a:xfrm>
        </p:grpSpPr>
        <p:sp>
          <p:nvSpPr>
            <p:cNvPr id="330" name="Hand"/>
            <p:cNvSpPr/>
            <p:nvPr/>
          </p:nvSpPr>
          <p:spPr>
            <a:xfrm rot="15663801">
              <a:off x="226086" y="-89119"/>
              <a:ext cx="784451" cy="11284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54" h="21598" extrusionOk="0">
                  <a:moveTo>
                    <a:pt x="9241" y="0"/>
                  </a:moveTo>
                  <a:cubicBezTo>
                    <a:pt x="8623" y="3"/>
                    <a:pt x="8010" y="322"/>
                    <a:pt x="8004" y="946"/>
                  </a:cubicBezTo>
                  <a:cubicBezTo>
                    <a:pt x="7999" y="1470"/>
                    <a:pt x="7929" y="8910"/>
                    <a:pt x="7929" y="8910"/>
                  </a:cubicBezTo>
                  <a:cubicBezTo>
                    <a:pt x="7929" y="8910"/>
                    <a:pt x="7499" y="8974"/>
                    <a:pt x="7399" y="8974"/>
                  </a:cubicBezTo>
                  <a:cubicBezTo>
                    <a:pt x="7399" y="8974"/>
                    <a:pt x="5801" y="2575"/>
                    <a:pt x="5675" y="1884"/>
                  </a:cubicBezTo>
                  <a:cubicBezTo>
                    <a:pt x="5460" y="700"/>
                    <a:pt x="3262" y="854"/>
                    <a:pt x="3420" y="2122"/>
                  </a:cubicBezTo>
                  <a:cubicBezTo>
                    <a:pt x="3487" y="2667"/>
                    <a:pt x="4637" y="9621"/>
                    <a:pt x="4637" y="9621"/>
                  </a:cubicBezTo>
                  <a:lnTo>
                    <a:pt x="4100" y="9812"/>
                  </a:lnTo>
                  <a:cubicBezTo>
                    <a:pt x="4100" y="9812"/>
                    <a:pt x="2546" y="6213"/>
                    <a:pt x="2124" y="5128"/>
                  </a:cubicBezTo>
                  <a:cubicBezTo>
                    <a:pt x="1683" y="3995"/>
                    <a:pt x="-325" y="4416"/>
                    <a:pt x="45" y="5576"/>
                  </a:cubicBezTo>
                  <a:cubicBezTo>
                    <a:pt x="204" y="6073"/>
                    <a:pt x="930" y="9056"/>
                    <a:pt x="1691" y="11289"/>
                  </a:cubicBezTo>
                  <a:cubicBezTo>
                    <a:pt x="1612" y="16115"/>
                    <a:pt x="3291" y="17160"/>
                    <a:pt x="3675" y="19027"/>
                  </a:cubicBezTo>
                  <a:cubicBezTo>
                    <a:pt x="3899" y="20117"/>
                    <a:pt x="3791" y="21598"/>
                    <a:pt x="3791" y="21598"/>
                  </a:cubicBezTo>
                  <a:lnTo>
                    <a:pt x="13296" y="21598"/>
                  </a:lnTo>
                  <a:cubicBezTo>
                    <a:pt x="13296" y="18355"/>
                    <a:pt x="17266" y="16479"/>
                    <a:pt x="18181" y="15015"/>
                  </a:cubicBezTo>
                  <a:cubicBezTo>
                    <a:pt x="18213" y="14964"/>
                    <a:pt x="19620" y="12585"/>
                    <a:pt x="20198" y="11608"/>
                  </a:cubicBezTo>
                  <a:cubicBezTo>
                    <a:pt x="20356" y="11341"/>
                    <a:pt x="20444" y="11057"/>
                    <a:pt x="20458" y="10768"/>
                  </a:cubicBezTo>
                  <a:cubicBezTo>
                    <a:pt x="20485" y="10213"/>
                    <a:pt x="20558" y="9282"/>
                    <a:pt x="20735" y="9028"/>
                  </a:cubicBezTo>
                  <a:cubicBezTo>
                    <a:pt x="21275" y="8248"/>
                    <a:pt x="21229" y="7659"/>
                    <a:pt x="19813" y="7927"/>
                  </a:cubicBezTo>
                  <a:cubicBezTo>
                    <a:pt x="18121" y="8247"/>
                    <a:pt x="17427" y="10409"/>
                    <a:pt x="17427" y="10409"/>
                  </a:cubicBezTo>
                  <a:lnTo>
                    <a:pt x="16041" y="12125"/>
                  </a:lnTo>
                  <a:lnTo>
                    <a:pt x="15280" y="12313"/>
                  </a:lnTo>
                  <a:lnTo>
                    <a:pt x="14521" y="9417"/>
                  </a:lnTo>
                  <a:cubicBezTo>
                    <a:pt x="14521" y="9417"/>
                    <a:pt x="14899" y="2984"/>
                    <a:pt x="15008" y="1961"/>
                  </a:cubicBezTo>
                  <a:cubicBezTo>
                    <a:pt x="15120" y="912"/>
                    <a:pt x="13017" y="708"/>
                    <a:pt x="12778" y="1791"/>
                  </a:cubicBezTo>
                  <a:cubicBezTo>
                    <a:pt x="12639" y="2422"/>
                    <a:pt x="11563" y="7848"/>
                    <a:pt x="11333" y="8824"/>
                  </a:cubicBezTo>
                  <a:lnTo>
                    <a:pt x="10797" y="8800"/>
                  </a:lnTo>
                  <a:cubicBezTo>
                    <a:pt x="10797" y="8800"/>
                    <a:pt x="10538" y="1503"/>
                    <a:pt x="10513" y="956"/>
                  </a:cubicBezTo>
                  <a:cubicBezTo>
                    <a:pt x="10483" y="313"/>
                    <a:pt x="9859" y="-2"/>
                    <a:pt x="9241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331" name="Rectangle"/>
            <p:cNvSpPr/>
            <p:nvPr/>
          </p:nvSpPr>
          <p:spPr>
            <a:xfrm rot="20793752">
              <a:off x="1134552" y="150204"/>
              <a:ext cx="1270001" cy="329149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9" name="Group"/>
          <p:cNvGrpSpPr/>
          <p:nvPr/>
        </p:nvGrpSpPr>
        <p:grpSpPr>
          <a:xfrm rot="19354677">
            <a:off x="5604648" y="4307495"/>
            <a:ext cx="4550814" cy="950226"/>
            <a:chOff x="0" y="0"/>
            <a:chExt cx="4550812" cy="950225"/>
          </a:xfrm>
        </p:grpSpPr>
        <p:sp>
          <p:nvSpPr>
            <p:cNvPr id="334" name="Rectangle"/>
            <p:cNvSpPr/>
            <p:nvPr/>
          </p:nvSpPr>
          <p:spPr>
            <a:xfrm>
              <a:off x="0" y="289904"/>
              <a:ext cx="2659956" cy="435660"/>
            </a:xfrm>
            <a:prstGeom prst="rect">
              <a:avLst/>
            </a:prstGeom>
            <a:solidFill>
              <a:schemeClr val="accent6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335" name="2018 | 100mph | ..."/>
            <p:cNvSpPr txBox="1"/>
            <p:nvPr/>
          </p:nvSpPr>
          <p:spPr>
            <a:xfrm>
              <a:off x="120749" y="279134"/>
              <a:ext cx="2418458" cy="457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0"/>
              </a:lvl1pPr>
            </a:lstStyle>
            <a:p>
              <a:r>
                <a:t>2018 | 100mph | ...</a:t>
              </a:r>
            </a:p>
          </p:txBody>
        </p:sp>
        <p:grpSp>
          <p:nvGrpSpPr>
            <p:cNvPr id="338" name="Group"/>
            <p:cNvGrpSpPr/>
            <p:nvPr/>
          </p:nvGrpSpPr>
          <p:grpSpPr>
            <a:xfrm>
              <a:off x="2125399" y="0"/>
              <a:ext cx="2425414" cy="950226"/>
              <a:chOff x="0" y="0"/>
              <a:chExt cx="2425412" cy="950225"/>
            </a:xfrm>
          </p:grpSpPr>
          <p:sp>
            <p:nvSpPr>
              <p:cNvPr id="336" name="Hand"/>
              <p:cNvSpPr/>
              <p:nvPr/>
            </p:nvSpPr>
            <p:spPr>
              <a:xfrm rot="15663801">
                <a:off x="226086" y="-89119"/>
                <a:ext cx="784451" cy="112846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054" h="21598" extrusionOk="0">
                    <a:moveTo>
                      <a:pt x="9241" y="0"/>
                    </a:moveTo>
                    <a:cubicBezTo>
                      <a:pt x="8623" y="3"/>
                      <a:pt x="8010" y="322"/>
                      <a:pt x="8004" y="946"/>
                    </a:cubicBezTo>
                    <a:cubicBezTo>
                      <a:pt x="7999" y="1470"/>
                      <a:pt x="7929" y="8910"/>
                      <a:pt x="7929" y="8910"/>
                    </a:cubicBezTo>
                    <a:cubicBezTo>
                      <a:pt x="7929" y="8910"/>
                      <a:pt x="7499" y="8974"/>
                      <a:pt x="7399" y="8974"/>
                    </a:cubicBezTo>
                    <a:cubicBezTo>
                      <a:pt x="7399" y="8974"/>
                      <a:pt x="5801" y="2575"/>
                      <a:pt x="5675" y="1884"/>
                    </a:cubicBezTo>
                    <a:cubicBezTo>
                      <a:pt x="5460" y="700"/>
                      <a:pt x="3262" y="854"/>
                      <a:pt x="3420" y="2122"/>
                    </a:cubicBezTo>
                    <a:cubicBezTo>
                      <a:pt x="3487" y="2667"/>
                      <a:pt x="4637" y="9621"/>
                      <a:pt x="4637" y="9621"/>
                    </a:cubicBezTo>
                    <a:lnTo>
                      <a:pt x="4100" y="9812"/>
                    </a:lnTo>
                    <a:cubicBezTo>
                      <a:pt x="4100" y="9812"/>
                      <a:pt x="2546" y="6213"/>
                      <a:pt x="2124" y="5128"/>
                    </a:cubicBezTo>
                    <a:cubicBezTo>
                      <a:pt x="1683" y="3995"/>
                      <a:pt x="-325" y="4416"/>
                      <a:pt x="45" y="5576"/>
                    </a:cubicBezTo>
                    <a:cubicBezTo>
                      <a:pt x="204" y="6073"/>
                      <a:pt x="930" y="9056"/>
                      <a:pt x="1691" y="11289"/>
                    </a:cubicBezTo>
                    <a:cubicBezTo>
                      <a:pt x="1612" y="16115"/>
                      <a:pt x="3291" y="17160"/>
                      <a:pt x="3675" y="19027"/>
                    </a:cubicBezTo>
                    <a:cubicBezTo>
                      <a:pt x="3899" y="20117"/>
                      <a:pt x="3791" y="21598"/>
                      <a:pt x="3791" y="21598"/>
                    </a:cubicBezTo>
                    <a:lnTo>
                      <a:pt x="13296" y="21598"/>
                    </a:lnTo>
                    <a:cubicBezTo>
                      <a:pt x="13296" y="18355"/>
                      <a:pt x="17266" y="16479"/>
                      <a:pt x="18181" y="15015"/>
                    </a:cubicBezTo>
                    <a:cubicBezTo>
                      <a:pt x="18213" y="14964"/>
                      <a:pt x="19620" y="12585"/>
                      <a:pt x="20198" y="11608"/>
                    </a:cubicBezTo>
                    <a:cubicBezTo>
                      <a:pt x="20356" y="11341"/>
                      <a:pt x="20444" y="11057"/>
                      <a:pt x="20458" y="10768"/>
                    </a:cubicBezTo>
                    <a:cubicBezTo>
                      <a:pt x="20485" y="10213"/>
                      <a:pt x="20558" y="9282"/>
                      <a:pt x="20735" y="9028"/>
                    </a:cubicBezTo>
                    <a:cubicBezTo>
                      <a:pt x="21275" y="8248"/>
                      <a:pt x="21229" y="7659"/>
                      <a:pt x="19813" y="7927"/>
                    </a:cubicBezTo>
                    <a:cubicBezTo>
                      <a:pt x="18121" y="8247"/>
                      <a:pt x="17427" y="10409"/>
                      <a:pt x="17427" y="10409"/>
                    </a:cubicBezTo>
                    <a:lnTo>
                      <a:pt x="16041" y="12125"/>
                    </a:lnTo>
                    <a:lnTo>
                      <a:pt x="15280" y="12313"/>
                    </a:lnTo>
                    <a:lnTo>
                      <a:pt x="14521" y="9417"/>
                    </a:lnTo>
                    <a:cubicBezTo>
                      <a:pt x="14521" y="9417"/>
                      <a:pt x="14899" y="2984"/>
                      <a:pt x="15008" y="1961"/>
                    </a:cubicBezTo>
                    <a:cubicBezTo>
                      <a:pt x="15120" y="912"/>
                      <a:pt x="13017" y="708"/>
                      <a:pt x="12778" y="1791"/>
                    </a:cubicBezTo>
                    <a:cubicBezTo>
                      <a:pt x="12639" y="2422"/>
                      <a:pt x="11563" y="7848"/>
                      <a:pt x="11333" y="8824"/>
                    </a:cubicBezTo>
                    <a:lnTo>
                      <a:pt x="10797" y="8800"/>
                    </a:lnTo>
                    <a:cubicBezTo>
                      <a:pt x="10797" y="8800"/>
                      <a:pt x="10538" y="1503"/>
                      <a:pt x="10513" y="956"/>
                    </a:cubicBezTo>
                    <a:cubicBezTo>
                      <a:pt x="10483" y="313"/>
                      <a:pt x="9859" y="-2"/>
                      <a:pt x="924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Gill Sans SemiBold"/>
                  </a:defRPr>
                </a:pPr>
                <a:endParaRPr/>
              </a:p>
            </p:txBody>
          </p:sp>
          <p:sp>
            <p:nvSpPr>
              <p:cNvPr id="337" name="Rectangle"/>
              <p:cNvSpPr/>
              <p:nvPr/>
            </p:nvSpPr>
            <p:spPr>
              <a:xfrm rot="20793752">
                <a:off x="1134552" y="150204"/>
                <a:ext cx="1270001" cy="329149"/>
              </a:xfrm>
              <a:prstGeom prst="rect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Gill Sans SemiBold"/>
                  </a:defRPr>
                </a:pPr>
                <a:endParaRPr/>
              </a:p>
            </p:txBody>
          </p:sp>
        </p:grpSp>
      </p:grpSp>
      <p:sp>
        <p:nvSpPr>
          <p:cNvPr id="340" name="Bucketing/Binning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Bucketing/Binning</a:t>
            </a:r>
          </a:p>
        </p:txBody>
      </p:sp>
      <p:grpSp>
        <p:nvGrpSpPr>
          <p:cNvPr id="343" name="Group"/>
          <p:cNvGrpSpPr/>
          <p:nvPr/>
        </p:nvGrpSpPr>
        <p:grpSpPr>
          <a:xfrm>
            <a:off x="2275248" y="5064202"/>
            <a:ext cx="2104304" cy="3308145"/>
            <a:chOff x="0" y="0"/>
            <a:chExt cx="2104302" cy="3308143"/>
          </a:xfrm>
        </p:grpSpPr>
        <p:sp>
          <p:nvSpPr>
            <p:cNvPr id="341" name="Paint Bucket"/>
            <p:cNvSpPr/>
            <p:nvPr/>
          </p:nvSpPr>
          <p:spPr>
            <a:xfrm>
              <a:off x="0" y="-1"/>
              <a:ext cx="2104303" cy="33081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9" extrusionOk="0">
                  <a:moveTo>
                    <a:pt x="10728" y="1"/>
                  </a:moveTo>
                  <a:cubicBezTo>
                    <a:pt x="4770" y="22"/>
                    <a:pt x="0" y="3150"/>
                    <a:pt x="0" y="6931"/>
                  </a:cubicBezTo>
                  <a:lnTo>
                    <a:pt x="0" y="9843"/>
                  </a:lnTo>
                  <a:cubicBezTo>
                    <a:pt x="0" y="9897"/>
                    <a:pt x="68" y="9946"/>
                    <a:pt x="162" y="9946"/>
                  </a:cubicBezTo>
                  <a:lnTo>
                    <a:pt x="501" y="9946"/>
                  </a:lnTo>
                  <a:cubicBezTo>
                    <a:pt x="586" y="9946"/>
                    <a:pt x="660" y="9990"/>
                    <a:pt x="660" y="10049"/>
                  </a:cubicBezTo>
                  <a:lnTo>
                    <a:pt x="660" y="10297"/>
                  </a:lnTo>
                  <a:cubicBezTo>
                    <a:pt x="660" y="10351"/>
                    <a:pt x="729" y="10400"/>
                    <a:pt x="822" y="10400"/>
                  </a:cubicBezTo>
                  <a:lnTo>
                    <a:pt x="1289" y="10400"/>
                  </a:lnTo>
                  <a:cubicBezTo>
                    <a:pt x="1374" y="10400"/>
                    <a:pt x="1451" y="10441"/>
                    <a:pt x="1451" y="10501"/>
                  </a:cubicBezTo>
                  <a:lnTo>
                    <a:pt x="1451" y="20382"/>
                  </a:lnTo>
                  <a:cubicBezTo>
                    <a:pt x="1451" y="20431"/>
                    <a:pt x="1392" y="20468"/>
                    <a:pt x="1316" y="20468"/>
                  </a:cubicBezTo>
                  <a:cubicBezTo>
                    <a:pt x="1129" y="20468"/>
                    <a:pt x="984" y="20566"/>
                    <a:pt x="984" y="20679"/>
                  </a:cubicBezTo>
                  <a:lnTo>
                    <a:pt x="984" y="21368"/>
                  </a:lnTo>
                  <a:cubicBezTo>
                    <a:pt x="984" y="21487"/>
                    <a:pt x="1137" y="21579"/>
                    <a:pt x="1316" y="21579"/>
                  </a:cubicBezTo>
                  <a:lnTo>
                    <a:pt x="20284" y="21579"/>
                  </a:lnTo>
                  <a:cubicBezTo>
                    <a:pt x="20471" y="21579"/>
                    <a:pt x="20616" y="21482"/>
                    <a:pt x="20616" y="21368"/>
                  </a:cubicBezTo>
                  <a:lnTo>
                    <a:pt x="20616" y="20679"/>
                  </a:lnTo>
                  <a:cubicBezTo>
                    <a:pt x="20616" y="20560"/>
                    <a:pt x="20463" y="20468"/>
                    <a:pt x="20284" y="20468"/>
                  </a:cubicBezTo>
                  <a:cubicBezTo>
                    <a:pt x="20208" y="20468"/>
                    <a:pt x="20149" y="20431"/>
                    <a:pt x="20149" y="20382"/>
                  </a:cubicBezTo>
                  <a:lnTo>
                    <a:pt x="20149" y="10496"/>
                  </a:lnTo>
                  <a:cubicBezTo>
                    <a:pt x="20149" y="10442"/>
                    <a:pt x="20215" y="10393"/>
                    <a:pt x="20308" y="10393"/>
                  </a:cubicBezTo>
                  <a:lnTo>
                    <a:pt x="20775" y="10393"/>
                  </a:lnTo>
                  <a:cubicBezTo>
                    <a:pt x="20860" y="10393"/>
                    <a:pt x="20937" y="10351"/>
                    <a:pt x="20937" y="10292"/>
                  </a:cubicBezTo>
                  <a:lnTo>
                    <a:pt x="20937" y="10042"/>
                  </a:lnTo>
                  <a:cubicBezTo>
                    <a:pt x="20937" y="9988"/>
                    <a:pt x="21005" y="9941"/>
                    <a:pt x="21099" y="9941"/>
                  </a:cubicBezTo>
                  <a:lnTo>
                    <a:pt x="21438" y="9941"/>
                  </a:lnTo>
                  <a:cubicBezTo>
                    <a:pt x="21523" y="9941"/>
                    <a:pt x="21600" y="9898"/>
                    <a:pt x="21600" y="9838"/>
                  </a:cubicBezTo>
                  <a:lnTo>
                    <a:pt x="21600" y="6850"/>
                  </a:lnTo>
                  <a:cubicBezTo>
                    <a:pt x="21583" y="3064"/>
                    <a:pt x="16712" y="-21"/>
                    <a:pt x="10728" y="1"/>
                  </a:cubicBezTo>
                  <a:close/>
                  <a:moveTo>
                    <a:pt x="10718" y="459"/>
                  </a:moveTo>
                  <a:cubicBezTo>
                    <a:pt x="16294" y="437"/>
                    <a:pt x="20844" y="3317"/>
                    <a:pt x="20844" y="6855"/>
                  </a:cubicBezTo>
                  <a:lnTo>
                    <a:pt x="20844" y="8630"/>
                  </a:lnTo>
                  <a:lnTo>
                    <a:pt x="20860" y="8630"/>
                  </a:lnTo>
                  <a:cubicBezTo>
                    <a:pt x="20860" y="8684"/>
                    <a:pt x="20794" y="8733"/>
                    <a:pt x="20701" y="8733"/>
                  </a:cubicBezTo>
                  <a:lnTo>
                    <a:pt x="20300" y="8733"/>
                  </a:lnTo>
                  <a:cubicBezTo>
                    <a:pt x="20216" y="8733"/>
                    <a:pt x="20139" y="8689"/>
                    <a:pt x="20139" y="8630"/>
                  </a:cubicBezTo>
                  <a:lnTo>
                    <a:pt x="20139" y="7384"/>
                  </a:lnTo>
                  <a:cubicBezTo>
                    <a:pt x="20139" y="7336"/>
                    <a:pt x="20182" y="7293"/>
                    <a:pt x="20250" y="7277"/>
                  </a:cubicBezTo>
                  <a:cubicBezTo>
                    <a:pt x="20403" y="7233"/>
                    <a:pt x="20513" y="7130"/>
                    <a:pt x="20505" y="7017"/>
                  </a:cubicBezTo>
                  <a:cubicBezTo>
                    <a:pt x="20496" y="6866"/>
                    <a:pt x="20291" y="6752"/>
                    <a:pt x="20054" y="6752"/>
                  </a:cubicBezTo>
                  <a:lnTo>
                    <a:pt x="1520" y="6752"/>
                  </a:lnTo>
                  <a:cubicBezTo>
                    <a:pt x="1282" y="6752"/>
                    <a:pt x="1077" y="6866"/>
                    <a:pt x="1069" y="7017"/>
                  </a:cubicBezTo>
                  <a:cubicBezTo>
                    <a:pt x="1060" y="7136"/>
                    <a:pt x="1171" y="7233"/>
                    <a:pt x="1323" y="7277"/>
                  </a:cubicBezTo>
                  <a:cubicBezTo>
                    <a:pt x="1391" y="7293"/>
                    <a:pt x="1435" y="7336"/>
                    <a:pt x="1435" y="7384"/>
                  </a:cubicBezTo>
                  <a:lnTo>
                    <a:pt x="1435" y="8630"/>
                  </a:lnTo>
                  <a:cubicBezTo>
                    <a:pt x="1435" y="8684"/>
                    <a:pt x="1366" y="8733"/>
                    <a:pt x="1273" y="8733"/>
                  </a:cubicBezTo>
                  <a:lnTo>
                    <a:pt x="873" y="8733"/>
                  </a:lnTo>
                  <a:cubicBezTo>
                    <a:pt x="788" y="8733"/>
                    <a:pt x="713" y="8689"/>
                    <a:pt x="713" y="8630"/>
                  </a:cubicBezTo>
                  <a:lnTo>
                    <a:pt x="713" y="6926"/>
                  </a:lnTo>
                  <a:cubicBezTo>
                    <a:pt x="713" y="3399"/>
                    <a:pt x="5167" y="481"/>
                    <a:pt x="10718" y="459"/>
                  </a:cubicBezTo>
                  <a:close/>
                  <a:moveTo>
                    <a:pt x="12458" y="7309"/>
                  </a:moveTo>
                  <a:cubicBezTo>
                    <a:pt x="14877" y="7309"/>
                    <a:pt x="15650" y="7309"/>
                    <a:pt x="18502" y="7309"/>
                  </a:cubicBezTo>
                  <a:cubicBezTo>
                    <a:pt x="18511" y="8198"/>
                    <a:pt x="18510" y="11833"/>
                    <a:pt x="18510" y="11984"/>
                  </a:cubicBezTo>
                  <a:cubicBezTo>
                    <a:pt x="18510" y="12156"/>
                    <a:pt x="18288" y="12297"/>
                    <a:pt x="18017" y="12297"/>
                  </a:cubicBezTo>
                  <a:cubicBezTo>
                    <a:pt x="17745" y="12297"/>
                    <a:pt x="17526" y="12156"/>
                    <a:pt x="17526" y="11984"/>
                  </a:cubicBezTo>
                  <a:lnTo>
                    <a:pt x="17526" y="9385"/>
                  </a:lnTo>
                  <a:cubicBezTo>
                    <a:pt x="17526" y="9175"/>
                    <a:pt x="17263" y="9007"/>
                    <a:pt x="16932" y="9007"/>
                  </a:cubicBezTo>
                  <a:cubicBezTo>
                    <a:pt x="16601" y="9007"/>
                    <a:pt x="16338" y="9175"/>
                    <a:pt x="16338" y="9385"/>
                  </a:cubicBezTo>
                  <a:cubicBezTo>
                    <a:pt x="16338" y="10140"/>
                    <a:pt x="16338" y="10738"/>
                    <a:pt x="16338" y="10797"/>
                  </a:cubicBezTo>
                  <a:cubicBezTo>
                    <a:pt x="16338" y="10970"/>
                    <a:pt x="16116" y="11111"/>
                    <a:pt x="15845" y="11111"/>
                  </a:cubicBezTo>
                  <a:cubicBezTo>
                    <a:pt x="15573" y="11111"/>
                    <a:pt x="15354" y="10970"/>
                    <a:pt x="15354" y="10797"/>
                  </a:cubicBezTo>
                  <a:lnTo>
                    <a:pt x="15354" y="9147"/>
                  </a:lnTo>
                  <a:cubicBezTo>
                    <a:pt x="15354" y="8133"/>
                    <a:pt x="14053" y="7309"/>
                    <a:pt x="12458" y="73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342" name="Square"/>
            <p:cNvSpPr/>
            <p:nvPr/>
          </p:nvSpPr>
          <p:spPr>
            <a:xfrm>
              <a:off x="635587" y="1107997"/>
              <a:ext cx="1270001" cy="1270001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</p:grpSp>
      <p:grpSp>
        <p:nvGrpSpPr>
          <p:cNvPr id="346" name="Group"/>
          <p:cNvGrpSpPr/>
          <p:nvPr/>
        </p:nvGrpSpPr>
        <p:grpSpPr>
          <a:xfrm>
            <a:off x="5450248" y="5064202"/>
            <a:ext cx="2104303" cy="3308145"/>
            <a:chOff x="0" y="0"/>
            <a:chExt cx="2104302" cy="3308143"/>
          </a:xfrm>
        </p:grpSpPr>
        <p:sp>
          <p:nvSpPr>
            <p:cNvPr id="344" name="Paint Bucket"/>
            <p:cNvSpPr/>
            <p:nvPr/>
          </p:nvSpPr>
          <p:spPr>
            <a:xfrm>
              <a:off x="0" y="-1"/>
              <a:ext cx="2104303" cy="33081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9" extrusionOk="0">
                  <a:moveTo>
                    <a:pt x="10728" y="1"/>
                  </a:moveTo>
                  <a:cubicBezTo>
                    <a:pt x="4770" y="22"/>
                    <a:pt x="0" y="3150"/>
                    <a:pt x="0" y="6931"/>
                  </a:cubicBezTo>
                  <a:lnTo>
                    <a:pt x="0" y="9843"/>
                  </a:lnTo>
                  <a:cubicBezTo>
                    <a:pt x="0" y="9897"/>
                    <a:pt x="68" y="9946"/>
                    <a:pt x="162" y="9946"/>
                  </a:cubicBezTo>
                  <a:lnTo>
                    <a:pt x="501" y="9946"/>
                  </a:lnTo>
                  <a:cubicBezTo>
                    <a:pt x="586" y="9946"/>
                    <a:pt x="660" y="9990"/>
                    <a:pt x="660" y="10049"/>
                  </a:cubicBezTo>
                  <a:lnTo>
                    <a:pt x="660" y="10297"/>
                  </a:lnTo>
                  <a:cubicBezTo>
                    <a:pt x="660" y="10351"/>
                    <a:pt x="729" y="10400"/>
                    <a:pt x="822" y="10400"/>
                  </a:cubicBezTo>
                  <a:lnTo>
                    <a:pt x="1289" y="10400"/>
                  </a:lnTo>
                  <a:cubicBezTo>
                    <a:pt x="1374" y="10400"/>
                    <a:pt x="1451" y="10441"/>
                    <a:pt x="1451" y="10501"/>
                  </a:cubicBezTo>
                  <a:lnTo>
                    <a:pt x="1451" y="20382"/>
                  </a:lnTo>
                  <a:cubicBezTo>
                    <a:pt x="1451" y="20431"/>
                    <a:pt x="1392" y="20468"/>
                    <a:pt x="1316" y="20468"/>
                  </a:cubicBezTo>
                  <a:cubicBezTo>
                    <a:pt x="1129" y="20468"/>
                    <a:pt x="984" y="20566"/>
                    <a:pt x="984" y="20679"/>
                  </a:cubicBezTo>
                  <a:lnTo>
                    <a:pt x="984" y="21368"/>
                  </a:lnTo>
                  <a:cubicBezTo>
                    <a:pt x="984" y="21487"/>
                    <a:pt x="1137" y="21579"/>
                    <a:pt x="1316" y="21579"/>
                  </a:cubicBezTo>
                  <a:lnTo>
                    <a:pt x="20284" y="21579"/>
                  </a:lnTo>
                  <a:cubicBezTo>
                    <a:pt x="20471" y="21579"/>
                    <a:pt x="20616" y="21482"/>
                    <a:pt x="20616" y="21368"/>
                  </a:cubicBezTo>
                  <a:lnTo>
                    <a:pt x="20616" y="20679"/>
                  </a:lnTo>
                  <a:cubicBezTo>
                    <a:pt x="20616" y="20560"/>
                    <a:pt x="20463" y="20468"/>
                    <a:pt x="20284" y="20468"/>
                  </a:cubicBezTo>
                  <a:cubicBezTo>
                    <a:pt x="20208" y="20468"/>
                    <a:pt x="20149" y="20431"/>
                    <a:pt x="20149" y="20382"/>
                  </a:cubicBezTo>
                  <a:lnTo>
                    <a:pt x="20149" y="10496"/>
                  </a:lnTo>
                  <a:cubicBezTo>
                    <a:pt x="20149" y="10442"/>
                    <a:pt x="20215" y="10393"/>
                    <a:pt x="20308" y="10393"/>
                  </a:cubicBezTo>
                  <a:lnTo>
                    <a:pt x="20775" y="10393"/>
                  </a:lnTo>
                  <a:cubicBezTo>
                    <a:pt x="20860" y="10393"/>
                    <a:pt x="20937" y="10351"/>
                    <a:pt x="20937" y="10292"/>
                  </a:cubicBezTo>
                  <a:lnTo>
                    <a:pt x="20937" y="10042"/>
                  </a:lnTo>
                  <a:cubicBezTo>
                    <a:pt x="20937" y="9988"/>
                    <a:pt x="21005" y="9941"/>
                    <a:pt x="21099" y="9941"/>
                  </a:cubicBezTo>
                  <a:lnTo>
                    <a:pt x="21438" y="9941"/>
                  </a:lnTo>
                  <a:cubicBezTo>
                    <a:pt x="21523" y="9941"/>
                    <a:pt x="21600" y="9898"/>
                    <a:pt x="21600" y="9838"/>
                  </a:cubicBezTo>
                  <a:lnTo>
                    <a:pt x="21600" y="6850"/>
                  </a:lnTo>
                  <a:cubicBezTo>
                    <a:pt x="21583" y="3064"/>
                    <a:pt x="16712" y="-21"/>
                    <a:pt x="10728" y="1"/>
                  </a:cubicBezTo>
                  <a:close/>
                  <a:moveTo>
                    <a:pt x="10718" y="459"/>
                  </a:moveTo>
                  <a:cubicBezTo>
                    <a:pt x="16294" y="437"/>
                    <a:pt x="20844" y="3317"/>
                    <a:pt x="20844" y="6855"/>
                  </a:cubicBezTo>
                  <a:lnTo>
                    <a:pt x="20844" y="8630"/>
                  </a:lnTo>
                  <a:lnTo>
                    <a:pt x="20860" y="8630"/>
                  </a:lnTo>
                  <a:cubicBezTo>
                    <a:pt x="20860" y="8684"/>
                    <a:pt x="20794" y="8733"/>
                    <a:pt x="20701" y="8733"/>
                  </a:cubicBezTo>
                  <a:lnTo>
                    <a:pt x="20300" y="8733"/>
                  </a:lnTo>
                  <a:cubicBezTo>
                    <a:pt x="20216" y="8733"/>
                    <a:pt x="20139" y="8689"/>
                    <a:pt x="20139" y="8630"/>
                  </a:cubicBezTo>
                  <a:lnTo>
                    <a:pt x="20139" y="7384"/>
                  </a:lnTo>
                  <a:cubicBezTo>
                    <a:pt x="20139" y="7336"/>
                    <a:pt x="20182" y="7293"/>
                    <a:pt x="20250" y="7277"/>
                  </a:cubicBezTo>
                  <a:cubicBezTo>
                    <a:pt x="20403" y="7233"/>
                    <a:pt x="20513" y="7130"/>
                    <a:pt x="20505" y="7017"/>
                  </a:cubicBezTo>
                  <a:cubicBezTo>
                    <a:pt x="20496" y="6866"/>
                    <a:pt x="20291" y="6752"/>
                    <a:pt x="20054" y="6752"/>
                  </a:cubicBezTo>
                  <a:lnTo>
                    <a:pt x="1520" y="6752"/>
                  </a:lnTo>
                  <a:cubicBezTo>
                    <a:pt x="1282" y="6752"/>
                    <a:pt x="1077" y="6866"/>
                    <a:pt x="1069" y="7017"/>
                  </a:cubicBezTo>
                  <a:cubicBezTo>
                    <a:pt x="1060" y="7136"/>
                    <a:pt x="1171" y="7233"/>
                    <a:pt x="1323" y="7277"/>
                  </a:cubicBezTo>
                  <a:cubicBezTo>
                    <a:pt x="1391" y="7293"/>
                    <a:pt x="1435" y="7336"/>
                    <a:pt x="1435" y="7384"/>
                  </a:cubicBezTo>
                  <a:lnTo>
                    <a:pt x="1435" y="8630"/>
                  </a:lnTo>
                  <a:cubicBezTo>
                    <a:pt x="1435" y="8684"/>
                    <a:pt x="1366" y="8733"/>
                    <a:pt x="1273" y="8733"/>
                  </a:cubicBezTo>
                  <a:lnTo>
                    <a:pt x="873" y="8733"/>
                  </a:lnTo>
                  <a:cubicBezTo>
                    <a:pt x="788" y="8733"/>
                    <a:pt x="713" y="8689"/>
                    <a:pt x="713" y="8630"/>
                  </a:cubicBezTo>
                  <a:lnTo>
                    <a:pt x="713" y="6926"/>
                  </a:lnTo>
                  <a:cubicBezTo>
                    <a:pt x="713" y="3399"/>
                    <a:pt x="5167" y="481"/>
                    <a:pt x="10718" y="459"/>
                  </a:cubicBezTo>
                  <a:close/>
                  <a:moveTo>
                    <a:pt x="12458" y="7309"/>
                  </a:moveTo>
                  <a:cubicBezTo>
                    <a:pt x="14877" y="7309"/>
                    <a:pt x="15650" y="7309"/>
                    <a:pt x="18502" y="7309"/>
                  </a:cubicBezTo>
                  <a:cubicBezTo>
                    <a:pt x="18511" y="8198"/>
                    <a:pt x="18510" y="11833"/>
                    <a:pt x="18510" y="11984"/>
                  </a:cubicBezTo>
                  <a:cubicBezTo>
                    <a:pt x="18510" y="12156"/>
                    <a:pt x="18288" y="12297"/>
                    <a:pt x="18017" y="12297"/>
                  </a:cubicBezTo>
                  <a:cubicBezTo>
                    <a:pt x="17745" y="12297"/>
                    <a:pt x="17526" y="12156"/>
                    <a:pt x="17526" y="11984"/>
                  </a:cubicBezTo>
                  <a:lnTo>
                    <a:pt x="17526" y="9385"/>
                  </a:lnTo>
                  <a:cubicBezTo>
                    <a:pt x="17526" y="9175"/>
                    <a:pt x="17263" y="9007"/>
                    <a:pt x="16932" y="9007"/>
                  </a:cubicBezTo>
                  <a:cubicBezTo>
                    <a:pt x="16601" y="9007"/>
                    <a:pt x="16338" y="9175"/>
                    <a:pt x="16338" y="9385"/>
                  </a:cubicBezTo>
                  <a:cubicBezTo>
                    <a:pt x="16338" y="10140"/>
                    <a:pt x="16338" y="10738"/>
                    <a:pt x="16338" y="10797"/>
                  </a:cubicBezTo>
                  <a:cubicBezTo>
                    <a:pt x="16338" y="10970"/>
                    <a:pt x="16116" y="11111"/>
                    <a:pt x="15845" y="11111"/>
                  </a:cubicBezTo>
                  <a:cubicBezTo>
                    <a:pt x="15573" y="11111"/>
                    <a:pt x="15354" y="10970"/>
                    <a:pt x="15354" y="10797"/>
                  </a:cubicBezTo>
                  <a:lnTo>
                    <a:pt x="15354" y="9147"/>
                  </a:lnTo>
                  <a:cubicBezTo>
                    <a:pt x="15354" y="8133"/>
                    <a:pt x="14053" y="7309"/>
                    <a:pt x="12458" y="73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345" name="Square"/>
            <p:cNvSpPr/>
            <p:nvPr/>
          </p:nvSpPr>
          <p:spPr>
            <a:xfrm>
              <a:off x="635587" y="1107997"/>
              <a:ext cx="1270001" cy="1270001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</p:grpSp>
      <p:grpSp>
        <p:nvGrpSpPr>
          <p:cNvPr id="349" name="Group"/>
          <p:cNvGrpSpPr/>
          <p:nvPr/>
        </p:nvGrpSpPr>
        <p:grpSpPr>
          <a:xfrm>
            <a:off x="8625248" y="5064202"/>
            <a:ext cx="2104303" cy="3308145"/>
            <a:chOff x="0" y="0"/>
            <a:chExt cx="2104302" cy="3308143"/>
          </a:xfrm>
        </p:grpSpPr>
        <p:sp>
          <p:nvSpPr>
            <p:cNvPr id="347" name="Paint Bucket"/>
            <p:cNvSpPr/>
            <p:nvPr/>
          </p:nvSpPr>
          <p:spPr>
            <a:xfrm>
              <a:off x="0" y="-1"/>
              <a:ext cx="2104303" cy="33081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9" extrusionOk="0">
                  <a:moveTo>
                    <a:pt x="10728" y="1"/>
                  </a:moveTo>
                  <a:cubicBezTo>
                    <a:pt x="4770" y="22"/>
                    <a:pt x="0" y="3150"/>
                    <a:pt x="0" y="6931"/>
                  </a:cubicBezTo>
                  <a:lnTo>
                    <a:pt x="0" y="9843"/>
                  </a:lnTo>
                  <a:cubicBezTo>
                    <a:pt x="0" y="9897"/>
                    <a:pt x="68" y="9946"/>
                    <a:pt x="162" y="9946"/>
                  </a:cubicBezTo>
                  <a:lnTo>
                    <a:pt x="501" y="9946"/>
                  </a:lnTo>
                  <a:cubicBezTo>
                    <a:pt x="586" y="9946"/>
                    <a:pt x="660" y="9990"/>
                    <a:pt x="660" y="10049"/>
                  </a:cubicBezTo>
                  <a:lnTo>
                    <a:pt x="660" y="10297"/>
                  </a:lnTo>
                  <a:cubicBezTo>
                    <a:pt x="660" y="10351"/>
                    <a:pt x="729" y="10400"/>
                    <a:pt x="822" y="10400"/>
                  </a:cubicBezTo>
                  <a:lnTo>
                    <a:pt x="1289" y="10400"/>
                  </a:lnTo>
                  <a:cubicBezTo>
                    <a:pt x="1374" y="10400"/>
                    <a:pt x="1451" y="10441"/>
                    <a:pt x="1451" y="10501"/>
                  </a:cubicBezTo>
                  <a:lnTo>
                    <a:pt x="1451" y="20382"/>
                  </a:lnTo>
                  <a:cubicBezTo>
                    <a:pt x="1451" y="20431"/>
                    <a:pt x="1392" y="20468"/>
                    <a:pt x="1316" y="20468"/>
                  </a:cubicBezTo>
                  <a:cubicBezTo>
                    <a:pt x="1129" y="20468"/>
                    <a:pt x="984" y="20566"/>
                    <a:pt x="984" y="20679"/>
                  </a:cubicBezTo>
                  <a:lnTo>
                    <a:pt x="984" y="21368"/>
                  </a:lnTo>
                  <a:cubicBezTo>
                    <a:pt x="984" y="21487"/>
                    <a:pt x="1137" y="21579"/>
                    <a:pt x="1316" y="21579"/>
                  </a:cubicBezTo>
                  <a:lnTo>
                    <a:pt x="20284" y="21579"/>
                  </a:lnTo>
                  <a:cubicBezTo>
                    <a:pt x="20471" y="21579"/>
                    <a:pt x="20616" y="21482"/>
                    <a:pt x="20616" y="21368"/>
                  </a:cubicBezTo>
                  <a:lnTo>
                    <a:pt x="20616" y="20679"/>
                  </a:lnTo>
                  <a:cubicBezTo>
                    <a:pt x="20616" y="20560"/>
                    <a:pt x="20463" y="20468"/>
                    <a:pt x="20284" y="20468"/>
                  </a:cubicBezTo>
                  <a:cubicBezTo>
                    <a:pt x="20208" y="20468"/>
                    <a:pt x="20149" y="20431"/>
                    <a:pt x="20149" y="20382"/>
                  </a:cubicBezTo>
                  <a:lnTo>
                    <a:pt x="20149" y="10496"/>
                  </a:lnTo>
                  <a:cubicBezTo>
                    <a:pt x="20149" y="10442"/>
                    <a:pt x="20215" y="10393"/>
                    <a:pt x="20308" y="10393"/>
                  </a:cubicBezTo>
                  <a:lnTo>
                    <a:pt x="20775" y="10393"/>
                  </a:lnTo>
                  <a:cubicBezTo>
                    <a:pt x="20860" y="10393"/>
                    <a:pt x="20937" y="10351"/>
                    <a:pt x="20937" y="10292"/>
                  </a:cubicBezTo>
                  <a:lnTo>
                    <a:pt x="20937" y="10042"/>
                  </a:lnTo>
                  <a:cubicBezTo>
                    <a:pt x="20937" y="9988"/>
                    <a:pt x="21005" y="9941"/>
                    <a:pt x="21099" y="9941"/>
                  </a:cubicBezTo>
                  <a:lnTo>
                    <a:pt x="21438" y="9941"/>
                  </a:lnTo>
                  <a:cubicBezTo>
                    <a:pt x="21523" y="9941"/>
                    <a:pt x="21600" y="9898"/>
                    <a:pt x="21600" y="9838"/>
                  </a:cubicBezTo>
                  <a:lnTo>
                    <a:pt x="21600" y="6850"/>
                  </a:lnTo>
                  <a:cubicBezTo>
                    <a:pt x="21583" y="3064"/>
                    <a:pt x="16712" y="-21"/>
                    <a:pt x="10728" y="1"/>
                  </a:cubicBezTo>
                  <a:close/>
                  <a:moveTo>
                    <a:pt x="10718" y="459"/>
                  </a:moveTo>
                  <a:cubicBezTo>
                    <a:pt x="16294" y="437"/>
                    <a:pt x="20844" y="3317"/>
                    <a:pt x="20844" y="6855"/>
                  </a:cubicBezTo>
                  <a:lnTo>
                    <a:pt x="20844" y="8630"/>
                  </a:lnTo>
                  <a:lnTo>
                    <a:pt x="20860" y="8630"/>
                  </a:lnTo>
                  <a:cubicBezTo>
                    <a:pt x="20860" y="8684"/>
                    <a:pt x="20794" y="8733"/>
                    <a:pt x="20701" y="8733"/>
                  </a:cubicBezTo>
                  <a:lnTo>
                    <a:pt x="20300" y="8733"/>
                  </a:lnTo>
                  <a:cubicBezTo>
                    <a:pt x="20216" y="8733"/>
                    <a:pt x="20139" y="8689"/>
                    <a:pt x="20139" y="8630"/>
                  </a:cubicBezTo>
                  <a:lnTo>
                    <a:pt x="20139" y="7384"/>
                  </a:lnTo>
                  <a:cubicBezTo>
                    <a:pt x="20139" y="7336"/>
                    <a:pt x="20182" y="7293"/>
                    <a:pt x="20250" y="7277"/>
                  </a:cubicBezTo>
                  <a:cubicBezTo>
                    <a:pt x="20403" y="7233"/>
                    <a:pt x="20513" y="7130"/>
                    <a:pt x="20505" y="7017"/>
                  </a:cubicBezTo>
                  <a:cubicBezTo>
                    <a:pt x="20496" y="6866"/>
                    <a:pt x="20291" y="6752"/>
                    <a:pt x="20054" y="6752"/>
                  </a:cubicBezTo>
                  <a:lnTo>
                    <a:pt x="1520" y="6752"/>
                  </a:lnTo>
                  <a:cubicBezTo>
                    <a:pt x="1282" y="6752"/>
                    <a:pt x="1077" y="6866"/>
                    <a:pt x="1069" y="7017"/>
                  </a:cubicBezTo>
                  <a:cubicBezTo>
                    <a:pt x="1060" y="7136"/>
                    <a:pt x="1171" y="7233"/>
                    <a:pt x="1323" y="7277"/>
                  </a:cubicBezTo>
                  <a:cubicBezTo>
                    <a:pt x="1391" y="7293"/>
                    <a:pt x="1435" y="7336"/>
                    <a:pt x="1435" y="7384"/>
                  </a:cubicBezTo>
                  <a:lnTo>
                    <a:pt x="1435" y="8630"/>
                  </a:lnTo>
                  <a:cubicBezTo>
                    <a:pt x="1435" y="8684"/>
                    <a:pt x="1366" y="8733"/>
                    <a:pt x="1273" y="8733"/>
                  </a:cubicBezTo>
                  <a:lnTo>
                    <a:pt x="873" y="8733"/>
                  </a:lnTo>
                  <a:cubicBezTo>
                    <a:pt x="788" y="8733"/>
                    <a:pt x="713" y="8689"/>
                    <a:pt x="713" y="8630"/>
                  </a:cubicBezTo>
                  <a:lnTo>
                    <a:pt x="713" y="6926"/>
                  </a:lnTo>
                  <a:cubicBezTo>
                    <a:pt x="713" y="3399"/>
                    <a:pt x="5167" y="481"/>
                    <a:pt x="10718" y="459"/>
                  </a:cubicBezTo>
                  <a:close/>
                  <a:moveTo>
                    <a:pt x="12458" y="7309"/>
                  </a:moveTo>
                  <a:cubicBezTo>
                    <a:pt x="14877" y="7309"/>
                    <a:pt x="15650" y="7309"/>
                    <a:pt x="18502" y="7309"/>
                  </a:cubicBezTo>
                  <a:cubicBezTo>
                    <a:pt x="18511" y="8198"/>
                    <a:pt x="18510" y="11833"/>
                    <a:pt x="18510" y="11984"/>
                  </a:cubicBezTo>
                  <a:cubicBezTo>
                    <a:pt x="18510" y="12156"/>
                    <a:pt x="18288" y="12297"/>
                    <a:pt x="18017" y="12297"/>
                  </a:cubicBezTo>
                  <a:cubicBezTo>
                    <a:pt x="17745" y="12297"/>
                    <a:pt x="17526" y="12156"/>
                    <a:pt x="17526" y="11984"/>
                  </a:cubicBezTo>
                  <a:lnTo>
                    <a:pt x="17526" y="9385"/>
                  </a:lnTo>
                  <a:cubicBezTo>
                    <a:pt x="17526" y="9175"/>
                    <a:pt x="17263" y="9007"/>
                    <a:pt x="16932" y="9007"/>
                  </a:cubicBezTo>
                  <a:cubicBezTo>
                    <a:pt x="16601" y="9007"/>
                    <a:pt x="16338" y="9175"/>
                    <a:pt x="16338" y="9385"/>
                  </a:cubicBezTo>
                  <a:cubicBezTo>
                    <a:pt x="16338" y="10140"/>
                    <a:pt x="16338" y="10738"/>
                    <a:pt x="16338" y="10797"/>
                  </a:cubicBezTo>
                  <a:cubicBezTo>
                    <a:pt x="16338" y="10970"/>
                    <a:pt x="16116" y="11111"/>
                    <a:pt x="15845" y="11111"/>
                  </a:cubicBezTo>
                  <a:cubicBezTo>
                    <a:pt x="15573" y="11111"/>
                    <a:pt x="15354" y="10970"/>
                    <a:pt x="15354" y="10797"/>
                  </a:cubicBezTo>
                  <a:lnTo>
                    <a:pt x="15354" y="9147"/>
                  </a:lnTo>
                  <a:cubicBezTo>
                    <a:pt x="15354" y="8133"/>
                    <a:pt x="14053" y="7309"/>
                    <a:pt x="12458" y="73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348" name="Square"/>
            <p:cNvSpPr/>
            <p:nvPr/>
          </p:nvSpPr>
          <p:spPr>
            <a:xfrm>
              <a:off x="635587" y="1107997"/>
              <a:ext cx="1270001" cy="1270001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</p:grpSp>
      <p:sp>
        <p:nvSpPr>
          <p:cNvPr id="350" name="2017"/>
          <p:cNvSpPr txBox="1"/>
          <p:nvPr/>
        </p:nvSpPr>
        <p:spPr>
          <a:xfrm>
            <a:off x="2908002" y="6489674"/>
            <a:ext cx="83879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2017</a:t>
            </a:r>
          </a:p>
        </p:txBody>
      </p:sp>
      <p:sp>
        <p:nvSpPr>
          <p:cNvPr id="351" name="2018"/>
          <p:cNvSpPr txBox="1"/>
          <p:nvPr/>
        </p:nvSpPr>
        <p:spPr>
          <a:xfrm>
            <a:off x="6083002" y="6489674"/>
            <a:ext cx="83879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2018</a:t>
            </a:r>
          </a:p>
        </p:txBody>
      </p:sp>
      <p:sp>
        <p:nvSpPr>
          <p:cNvPr id="352" name="2019"/>
          <p:cNvSpPr txBox="1"/>
          <p:nvPr/>
        </p:nvSpPr>
        <p:spPr>
          <a:xfrm>
            <a:off x="9258002" y="6489674"/>
            <a:ext cx="83879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2019</a:t>
            </a:r>
          </a:p>
        </p:txBody>
      </p:sp>
      <p:sp>
        <p:nvSpPr>
          <p:cNvPr id="353" name="all…"/>
          <p:cNvSpPr txBox="1"/>
          <p:nvPr/>
        </p:nvSpPr>
        <p:spPr>
          <a:xfrm>
            <a:off x="1098946" y="2275229"/>
            <a:ext cx="850108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all</a:t>
            </a:r>
          </a:p>
          <a:p>
            <a:r>
              <a:t>rows</a:t>
            </a:r>
          </a:p>
        </p:txBody>
      </p:sp>
      <p:sp>
        <p:nvSpPr>
          <p:cNvPr id="354" name="for…"/>
          <p:cNvSpPr/>
          <p:nvPr/>
        </p:nvSpPr>
        <p:spPr>
          <a:xfrm>
            <a:off x="3009900" y="2174855"/>
            <a:ext cx="1013548" cy="1013549"/>
          </a:xfrm>
          <a:prstGeom prst="roundRect">
            <a:avLst>
              <a:gd name="adj" fmla="val 15000"/>
            </a:avLst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r>
              <a:t>for</a:t>
            </a:r>
          </a:p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r>
              <a:t>loop</a:t>
            </a:r>
          </a:p>
        </p:txBody>
      </p:sp>
      <p:sp>
        <p:nvSpPr>
          <p:cNvPr id="355" name="Arrow"/>
          <p:cNvSpPr/>
          <p:nvPr/>
        </p:nvSpPr>
        <p:spPr>
          <a:xfrm>
            <a:off x="2152054" y="2360383"/>
            <a:ext cx="642492" cy="642492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56" name="Arrow"/>
          <p:cNvSpPr/>
          <p:nvPr/>
        </p:nvSpPr>
        <p:spPr>
          <a:xfrm>
            <a:off x="4298353" y="2360383"/>
            <a:ext cx="642492" cy="642492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0" name="Group"/>
          <p:cNvGrpSpPr/>
          <p:nvPr/>
        </p:nvGrpSpPr>
        <p:grpSpPr>
          <a:xfrm rot="20517927">
            <a:off x="6774724" y="2366312"/>
            <a:ext cx="2425414" cy="950226"/>
            <a:chOff x="0" y="0"/>
            <a:chExt cx="2425412" cy="950225"/>
          </a:xfrm>
        </p:grpSpPr>
        <p:sp>
          <p:nvSpPr>
            <p:cNvPr id="358" name="Hand"/>
            <p:cNvSpPr/>
            <p:nvPr/>
          </p:nvSpPr>
          <p:spPr>
            <a:xfrm rot="15663801">
              <a:off x="226086" y="-89119"/>
              <a:ext cx="784451" cy="11284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54" h="21598" extrusionOk="0">
                  <a:moveTo>
                    <a:pt x="9241" y="0"/>
                  </a:moveTo>
                  <a:cubicBezTo>
                    <a:pt x="8623" y="3"/>
                    <a:pt x="8010" y="322"/>
                    <a:pt x="8004" y="946"/>
                  </a:cubicBezTo>
                  <a:cubicBezTo>
                    <a:pt x="7999" y="1470"/>
                    <a:pt x="7929" y="8910"/>
                    <a:pt x="7929" y="8910"/>
                  </a:cubicBezTo>
                  <a:cubicBezTo>
                    <a:pt x="7929" y="8910"/>
                    <a:pt x="7499" y="8974"/>
                    <a:pt x="7399" y="8974"/>
                  </a:cubicBezTo>
                  <a:cubicBezTo>
                    <a:pt x="7399" y="8974"/>
                    <a:pt x="5801" y="2575"/>
                    <a:pt x="5675" y="1884"/>
                  </a:cubicBezTo>
                  <a:cubicBezTo>
                    <a:pt x="5460" y="700"/>
                    <a:pt x="3262" y="854"/>
                    <a:pt x="3420" y="2122"/>
                  </a:cubicBezTo>
                  <a:cubicBezTo>
                    <a:pt x="3487" y="2667"/>
                    <a:pt x="4637" y="9621"/>
                    <a:pt x="4637" y="9621"/>
                  </a:cubicBezTo>
                  <a:lnTo>
                    <a:pt x="4100" y="9812"/>
                  </a:lnTo>
                  <a:cubicBezTo>
                    <a:pt x="4100" y="9812"/>
                    <a:pt x="2546" y="6213"/>
                    <a:pt x="2124" y="5128"/>
                  </a:cubicBezTo>
                  <a:cubicBezTo>
                    <a:pt x="1683" y="3995"/>
                    <a:pt x="-325" y="4416"/>
                    <a:pt x="45" y="5576"/>
                  </a:cubicBezTo>
                  <a:cubicBezTo>
                    <a:pt x="204" y="6073"/>
                    <a:pt x="930" y="9056"/>
                    <a:pt x="1691" y="11289"/>
                  </a:cubicBezTo>
                  <a:cubicBezTo>
                    <a:pt x="1612" y="16115"/>
                    <a:pt x="3291" y="17160"/>
                    <a:pt x="3675" y="19027"/>
                  </a:cubicBezTo>
                  <a:cubicBezTo>
                    <a:pt x="3899" y="20117"/>
                    <a:pt x="3791" y="21598"/>
                    <a:pt x="3791" y="21598"/>
                  </a:cubicBezTo>
                  <a:lnTo>
                    <a:pt x="13296" y="21598"/>
                  </a:lnTo>
                  <a:cubicBezTo>
                    <a:pt x="13296" y="18355"/>
                    <a:pt x="17266" y="16479"/>
                    <a:pt x="18181" y="15015"/>
                  </a:cubicBezTo>
                  <a:cubicBezTo>
                    <a:pt x="18213" y="14964"/>
                    <a:pt x="19620" y="12585"/>
                    <a:pt x="20198" y="11608"/>
                  </a:cubicBezTo>
                  <a:cubicBezTo>
                    <a:pt x="20356" y="11341"/>
                    <a:pt x="20444" y="11057"/>
                    <a:pt x="20458" y="10768"/>
                  </a:cubicBezTo>
                  <a:cubicBezTo>
                    <a:pt x="20485" y="10213"/>
                    <a:pt x="20558" y="9282"/>
                    <a:pt x="20735" y="9028"/>
                  </a:cubicBezTo>
                  <a:cubicBezTo>
                    <a:pt x="21275" y="8248"/>
                    <a:pt x="21229" y="7659"/>
                    <a:pt x="19813" y="7927"/>
                  </a:cubicBezTo>
                  <a:cubicBezTo>
                    <a:pt x="18121" y="8247"/>
                    <a:pt x="17427" y="10409"/>
                    <a:pt x="17427" y="10409"/>
                  </a:cubicBezTo>
                  <a:lnTo>
                    <a:pt x="16041" y="12125"/>
                  </a:lnTo>
                  <a:lnTo>
                    <a:pt x="15280" y="12313"/>
                  </a:lnTo>
                  <a:lnTo>
                    <a:pt x="14521" y="9417"/>
                  </a:lnTo>
                  <a:cubicBezTo>
                    <a:pt x="14521" y="9417"/>
                    <a:pt x="14899" y="2984"/>
                    <a:pt x="15008" y="1961"/>
                  </a:cubicBezTo>
                  <a:cubicBezTo>
                    <a:pt x="15120" y="912"/>
                    <a:pt x="13017" y="708"/>
                    <a:pt x="12778" y="1791"/>
                  </a:cubicBezTo>
                  <a:cubicBezTo>
                    <a:pt x="12639" y="2422"/>
                    <a:pt x="11563" y="7848"/>
                    <a:pt x="11333" y="8824"/>
                  </a:cubicBezTo>
                  <a:lnTo>
                    <a:pt x="10797" y="8800"/>
                  </a:lnTo>
                  <a:cubicBezTo>
                    <a:pt x="10797" y="8800"/>
                    <a:pt x="10538" y="1503"/>
                    <a:pt x="10513" y="956"/>
                  </a:cubicBezTo>
                  <a:cubicBezTo>
                    <a:pt x="10483" y="313"/>
                    <a:pt x="9859" y="-2"/>
                    <a:pt x="9241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359" name="Rectangle"/>
            <p:cNvSpPr/>
            <p:nvPr/>
          </p:nvSpPr>
          <p:spPr>
            <a:xfrm rot="20793752">
              <a:off x="1134552" y="150204"/>
              <a:ext cx="1270001" cy="329149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</p:grpSp>
      <p:sp>
        <p:nvSpPr>
          <p:cNvPr id="361" name="Bucketing/Binning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Bucketing/Binning</a:t>
            </a:r>
          </a:p>
        </p:txBody>
      </p:sp>
      <p:grpSp>
        <p:nvGrpSpPr>
          <p:cNvPr id="364" name="Group"/>
          <p:cNvGrpSpPr/>
          <p:nvPr/>
        </p:nvGrpSpPr>
        <p:grpSpPr>
          <a:xfrm>
            <a:off x="2275248" y="5064202"/>
            <a:ext cx="2104304" cy="3308145"/>
            <a:chOff x="0" y="0"/>
            <a:chExt cx="2104302" cy="3308143"/>
          </a:xfrm>
        </p:grpSpPr>
        <p:sp>
          <p:nvSpPr>
            <p:cNvPr id="362" name="Paint Bucket"/>
            <p:cNvSpPr/>
            <p:nvPr/>
          </p:nvSpPr>
          <p:spPr>
            <a:xfrm>
              <a:off x="0" y="-1"/>
              <a:ext cx="2104303" cy="33081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9" extrusionOk="0">
                  <a:moveTo>
                    <a:pt x="10728" y="1"/>
                  </a:moveTo>
                  <a:cubicBezTo>
                    <a:pt x="4770" y="22"/>
                    <a:pt x="0" y="3150"/>
                    <a:pt x="0" y="6931"/>
                  </a:cubicBezTo>
                  <a:lnTo>
                    <a:pt x="0" y="9843"/>
                  </a:lnTo>
                  <a:cubicBezTo>
                    <a:pt x="0" y="9897"/>
                    <a:pt x="68" y="9946"/>
                    <a:pt x="162" y="9946"/>
                  </a:cubicBezTo>
                  <a:lnTo>
                    <a:pt x="501" y="9946"/>
                  </a:lnTo>
                  <a:cubicBezTo>
                    <a:pt x="586" y="9946"/>
                    <a:pt x="660" y="9990"/>
                    <a:pt x="660" y="10049"/>
                  </a:cubicBezTo>
                  <a:lnTo>
                    <a:pt x="660" y="10297"/>
                  </a:lnTo>
                  <a:cubicBezTo>
                    <a:pt x="660" y="10351"/>
                    <a:pt x="729" y="10400"/>
                    <a:pt x="822" y="10400"/>
                  </a:cubicBezTo>
                  <a:lnTo>
                    <a:pt x="1289" y="10400"/>
                  </a:lnTo>
                  <a:cubicBezTo>
                    <a:pt x="1374" y="10400"/>
                    <a:pt x="1451" y="10441"/>
                    <a:pt x="1451" y="10501"/>
                  </a:cubicBezTo>
                  <a:lnTo>
                    <a:pt x="1451" y="20382"/>
                  </a:lnTo>
                  <a:cubicBezTo>
                    <a:pt x="1451" y="20431"/>
                    <a:pt x="1392" y="20468"/>
                    <a:pt x="1316" y="20468"/>
                  </a:cubicBezTo>
                  <a:cubicBezTo>
                    <a:pt x="1129" y="20468"/>
                    <a:pt x="984" y="20566"/>
                    <a:pt x="984" y="20679"/>
                  </a:cubicBezTo>
                  <a:lnTo>
                    <a:pt x="984" y="21368"/>
                  </a:lnTo>
                  <a:cubicBezTo>
                    <a:pt x="984" y="21487"/>
                    <a:pt x="1137" y="21579"/>
                    <a:pt x="1316" y="21579"/>
                  </a:cubicBezTo>
                  <a:lnTo>
                    <a:pt x="20284" y="21579"/>
                  </a:lnTo>
                  <a:cubicBezTo>
                    <a:pt x="20471" y="21579"/>
                    <a:pt x="20616" y="21482"/>
                    <a:pt x="20616" y="21368"/>
                  </a:cubicBezTo>
                  <a:lnTo>
                    <a:pt x="20616" y="20679"/>
                  </a:lnTo>
                  <a:cubicBezTo>
                    <a:pt x="20616" y="20560"/>
                    <a:pt x="20463" y="20468"/>
                    <a:pt x="20284" y="20468"/>
                  </a:cubicBezTo>
                  <a:cubicBezTo>
                    <a:pt x="20208" y="20468"/>
                    <a:pt x="20149" y="20431"/>
                    <a:pt x="20149" y="20382"/>
                  </a:cubicBezTo>
                  <a:lnTo>
                    <a:pt x="20149" y="10496"/>
                  </a:lnTo>
                  <a:cubicBezTo>
                    <a:pt x="20149" y="10442"/>
                    <a:pt x="20215" y="10393"/>
                    <a:pt x="20308" y="10393"/>
                  </a:cubicBezTo>
                  <a:lnTo>
                    <a:pt x="20775" y="10393"/>
                  </a:lnTo>
                  <a:cubicBezTo>
                    <a:pt x="20860" y="10393"/>
                    <a:pt x="20937" y="10351"/>
                    <a:pt x="20937" y="10292"/>
                  </a:cubicBezTo>
                  <a:lnTo>
                    <a:pt x="20937" y="10042"/>
                  </a:lnTo>
                  <a:cubicBezTo>
                    <a:pt x="20937" y="9988"/>
                    <a:pt x="21005" y="9941"/>
                    <a:pt x="21099" y="9941"/>
                  </a:cubicBezTo>
                  <a:lnTo>
                    <a:pt x="21438" y="9941"/>
                  </a:lnTo>
                  <a:cubicBezTo>
                    <a:pt x="21523" y="9941"/>
                    <a:pt x="21600" y="9898"/>
                    <a:pt x="21600" y="9838"/>
                  </a:cubicBezTo>
                  <a:lnTo>
                    <a:pt x="21600" y="6850"/>
                  </a:lnTo>
                  <a:cubicBezTo>
                    <a:pt x="21583" y="3064"/>
                    <a:pt x="16712" y="-21"/>
                    <a:pt x="10728" y="1"/>
                  </a:cubicBezTo>
                  <a:close/>
                  <a:moveTo>
                    <a:pt x="10718" y="459"/>
                  </a:moveTo>
                  <a:cubicBezTo>
                    <a:pt x="16294" y="437"/>
                    <a:pt x="20844" y="3317"/>
                    <a:pt x="20844" y="6855"/>
                  </a:cubicBezTo>
                  <a:lnTo>
                    <a:pt x="20844" y="8630"/>
                  </a:lnTo>
                  <a:lnTo>
                    <a:pt x="20860" y="8630"/>
                  </a:lnTo>
                  <a:cubicBezTo>
                    <a:pt x="20860" y="8684"/>
                    <a:pt x="20794" y="8733"/>
                    <a:pt x="20701" y="8733"/>
                  </a:cubicBezTo>
                  <a:lnTo>
                    <a:pt x="20300" y="8733"/>
                  </a:lnTo>
                  <a:cubicBezTo>
                    <a:pt x="20216" y="8733"/>
                    <a:pt x="20139" y="8689"/>
                    <a:pt x="20139" y="8630"/>
                  </a:cubicBezTo>
                  <a:lnTo>
                    <a:pt x="20139" y="7384"/>
                  </a:lnTo>
                  <a:cubicBezTo>
                    <a:pt x="20139" y="7336"/>
                    <a:pt x="20182" y="7293"/>
                    <a:pt x="20250" y="7277"/>
                  </a:cubicBezTo>
                  <a:cubicBezTo>
                    <a:pt x="20403" y="7233"/>
                    <a:pt x="20513" y="7130"/>
                    <a:pt x="20505" y="7017"/>
                  </a:cubicBezTo>
                  <a:cubicBezTo>
                    <a:pt x="20496" y="6866"/>
                    <a:pt x="20291" y="6752"/>
                    <a:pt x="20054" y="6752"/>
                  </a:cubicBezTo>
                  <a:lnTo>
                    <a:pt x="1520" y="6752"/>
                  </a:lnTo>
                  <a:cubicBezTo>
                    <a:pt x="1282" y="6752"/>
                    <a:pt x="1077" y="6866"/>
                    <a:pt x="1069" y="7017"/>
                  </a:cubicBezTo>
                  <a:cubicBezTo>
                    <a:pt x="1060" y="7136"/>
                    <a:pt x="1171" y="7233"/>
                    <a:pt x="1323" y="7277"/>
                  </a:cubicBezTo>
                  <a:cubicBezTo>
                    <a:pt x="1391" y="7293"/>
                    <a:pt x="1435" y="7336"/>
                    <a:pt x="1435" y="7384"/>
                  </a:cubicBezTo>
                  <a:lnTo>
                    <a:pt x="1435" y="8630"/>
                  </a:lnTo>
                  <a:cubicBezTo>
                    <a:pt x="1435" y="8684"/>
                    <a:pt x="1366" y="8733"/>
                    <a:pt x="1273" y="8733"/>
                  </a:cubicBezTo>
                  <a:lnTo>
                    <a:pt x="873" y="8733"/>
                  </a:lnTo>
                  <a:cubicBezTo>
                    <a:pt x="788" y="8733"/>
                    <a:pt x="713" y="8689"/>
                    <a:pt x="713" y="8630"/>
                  </a:cubicBezTo>
                  <a:lnTo>
                    <a:pt x="713" y="6926"/>
                  </a:lnTo>
                  <a:cubicBezTo>
                    <a:pt x="713" y="3399"/>
                    <a:pt x="5167" y="481"/>
                    <a:pt x="10718" y="459"/>
                  </a:cubicBezTo>
                  <a:close/>
                  <a:moveTo>
                    <a:pt x="12458" y="7309"/>
                  </a:moveTo>
                  <a:cubicBezTo>
                    <a:pt x="14877" y="7309"/>
                    <a:pt x="15650" y="7309"/>
                    <a:pt x="18502" y="7309"/>
                  </a:cubicBezTo>
                  <a:cubicBezTo>
                    <a:pt x="18511" y="8198"/>
                    <a:pt x="18510" y="11833"/>
                    <a:pt x="18510" y="11984"/>
                  </a:cubicBezTo>
                  <a:cubicBezTo>
                    <a:pt x="18510" y="12156"/>
                    <a:pt x="18288" y="12297"/>
                    <a:pt x="18017" y="12297"/>
                  </a:cubicBezTo>
                  <a:cubicBezTo>
                    <a:pt x="17745" y="12297"/>
                    <a:pt x="17526" y="12156"/>
                    <a:pt x="17526" y="11984"/>
                  </a:cubicBezTo>
                  <a:lnTo>
                    <a:pt x="17526" y="9385"/>
                  </a:lnTo>
                  <a:cubicBezTo>
                    <a:pt x="17526" y="9175"/>
                    <a:pt x="17263" y="9007"/>
                    <a:pt x="16932" y="9007"/>
                  </a:cubicBezTo>
                  <a:cubicBezTo>
                    <a:pt x="16601" y="9007"/>
                    <a:pt x="16338" y="9175"/>
                    <a:pt x="16338" y="9385"/>
                  </a:cubicBezTo>
                  <a:cubicBezTo>
                    <a:pt x="16338" y="10140"/>
                    <a:pt x="16338" y="10738"/>
                    <a:pt x="16338" y="10797"/>
                  </a:cubicBezTo>
                  <a:cubicBezTo>
                    <a:pt x="16338" y="10970"/>
                    <a:pt x="16116" y="11111"/>
                    <a:pt x="15845" y="11111"/>
                  </a:cubicBezTo>
                  <a:cubicBezTo>
                    <a:pt x="15573" y="11111"/>
                    <a:pt x="15354" y="10970"/>
                    <a:pt x="15354" y="10797"/>
                  </a:cubicBezTo>
                  <a:lnTo>
                    <a:pt x="15354" y="9147"/>
                  </a:lnTo>
                  <a:cubicBezTo>
                    <a:pt x="15354" y="8133"/>
                    <a:pt x="14053" y="7309"/>
                    <a:pt x="12458" y="73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363" name="Square"/>
            <p:cNvSpPr/>
            <p:nvPr/>
          </p:nvSpPr>
          <p:spPr>
            <a:xfrm>
              <a:off x="635587" y="1107997"/>
              <a:ext cx="1270001" cy="1270001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</p:grpSp>
      <p:grpSp>
        <p:nvGrpSpPr>
          <p:cNvPr id="367" name="Group"/>
          <p:cNvGrpSpPr/>
          <p:nvPr/>
        </p:nvGrpSpPr>
        <p:grpSpPr>
          <a:xfrm>
            <a:off x="5450248" y="5064202"/>
            <a:ext cx="2104303" cy="3308145"/>
            <a:chOff x="0" y="0"/>
            <a:chExt cx="2104302" cy="3308143"/>
          </a:xfrm>
        </p:grpSpPr>
        <p:sp>
          <p:nvSpPr>
            <p:cNvPr id="365" name="Paint Bucket"/>
            <p:cNvSpPr/>
            <p:nvPr/>
          </p:nvSpPr>
          <p:spPr>
            <a:xfrm>
              <a:off x="0" y="-1"/>
              <a:ext cx="2104303" cy="33081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9" extrusionOk="0">
                  <a:moveTo>
                    <a:pt x="10728" y="1"/>
                  </a:moveTo>
                  <a:cubicBezTo>
                    <a:pt x="4770" y="22"/>
                    <a:pt x="0" y="3150"/>
                    <a:pt x="0" y="6931"/>
                  </a:cubicBezTo>
                  <a:lnTo>
                    <a:pt x="0" y="9843"/>
                  </a:lnTo>
                  <a:cubicBezTo>
                    <a:pt x="0" y="9897"/>
                    <a:pt x="68" y="9946"/>
                    <a:pt x="162" y="9946"/>
                  </a:cubicBezTo>
                  <a:lnTo>
                    <a:pt x="501" y="9946"/>
                  </a:lnTo>
                  <a:cubicBezTo>
                    <a:pt x="586" y="9946"/>
                    <a:pt x="660" y="9990"/>
                    <a:pt x="660" y="10049"/>
                  </a:cubicBezTo>
                  <a:lnTo>
                    <a:pt x="660" y="10297"/>
                  </a:lnTo>
                  <a:cubicBezTo>
                    <a:pt x="660" y="10351"/>
                    <a:pt x="729" y="10400"/>
                    <a:pt x="822" y="10400"/>
                  </a:cubicBezTo>
                  <a:lnTo>
                    <a:pt x="1289" y="10400"/>
                  </a:lnTo>
                  <a:cubicBezTo>
                    <a:pt x="1374" y="10400"/>
                    <a:pt x="1451" y="10441"/>
                    <a:pt x="1451" y="10501"/>
                  </a:cubicBezTo>
                  <a:lnTo>
                    <a:pt x="1451" y="20382"/>
                  </a:lnTo>
                  <a:cubicBezTo>
                    <a:pt x="1451" y="20431"/>
                    <a:pt x="1392" y="20468"/>
                    <a:pt x="1316" y="20468"/>
                  </a:cubicBezTo>
                  <a:cubicBezTo>
                    <a:pt x="1129" y="20468"/>
                    <a:pt x="984" y="20566"/>
                    <a:pt x="984" y="20679"/>
                  </a:cubicBezTo>
                  <a:lnTo>
                    <a:pt x="984" y="21368"/>
                  </a:lnTo>
                  <a:cubicBezTo>
                    <a:pt x="984" y="21487"/>
                    <a:pt x="1137" y="21579"/>
                    <a:pt x="1316" y="21579"/>
                  </a:cubicBezTo>
                  <a:lnTo>
                    <a:pt x="20284" y="21579"/>
                  </a:lnTo>
                  <a:cubicBezTo>
                    <a:pt x="20471" y="21579"/>
                    <a:pt x="20616" y="21482"/>
                    <a:pt x="20616" y="21368"/>
                  </a:cubicBezTo>
                  <a:lnTo>
                    <a:pt x="20616" y="20679"/>
                  </a:lnTo>
                  <a:cubicBezTo>
                    <a:pt x="20616" y="20560"/>
                    <a:pt x="20463" y="20468"/>
                    <a:pt x="20284" y="20468"/>
                  </a:cubicBezTo>
                  <a:cubicBezTo>
                    <a:pt x="20208" y="20468"/>
                    <a:pt x="20149" y="20431"/>
                    <a:pt x="20149" y="20382"/>
                  </a:cubicBezTo>
                  <a:lnTo>
                    <a:pt x="20149" y="10496"/>
                  </a:lnTo>
                  <a:cubicBezTo>
                    <a:pt x="20149" y="10442"/>
                    <a:pt x="20215" y="10393"/>
                    <a:pt x="20308" y="10393"/>
                  </a:cubicBezTo>
                  <a:lnTo>
                    <a:pt x="20775" y="10393"/>
                  </a:lnTo>
                  <a:cubicBezTo>
                    <a:pt x="20860" y="10393"/>
                    <a:pt x="20937" y="10351"/>
                    <a:pt x="20937" y="10292"/>
                  </a:cubicBezTo>
                  <a:lnTo>
                    <a:pt x="20937" y="10042"/>
                  </a:lnTo>
                  <a:cubicBezTo>
                    <a:pt x="20937" y="9988"/>
                    <a:pt x="21005" y="9941"/>
                    <a:pt x="21099" y="9941"/>
                  </a:cubicBezTo>
                  <a:lnTo>
                    <a:pt x="21438" y="9941"/>
                  </a:lnTo>
                  <a:cubicBezTo>
                    <a:pt x="21523" y="9941"/>
                    <a:pt x="21600" y="9898"/>
                    <a:pt x="21600" y="9838"/>
                  </a:cubicBezTo>
                  <a:lnTo>
                    <a:pt x="21600" y="6850"/>
                  </a:lnTo>
                  <a:cubicBezTo>
                    <a:pt x="21583" y="3064"/>
                    <a:pt x="16712" y="-21"/>
                    <a:pt x="10728" y="1"/>
                  </a:cubicBezTo>
                  <a:close/>
                  <a:moveTo>
                    <a:pt x="10718" y="459"/>
                  </a:moveTo>
                  <a:cubicBezTo>
                    <a:pt x="16294" y="437"/>
                    <a:pt x="20844" y="3317"/>
                    <a:pt x="20844" y="6855"/>
                  </a:cubicBezTo>
                  <a:lnTo>
                    <a:pt x="20844" y="8630"/>
                  </a:lnTo>
                  <a:lnTo>
                    <a:pt x="20860" y="8630"/>
                  </a:lnTo>
                  <a:cubicBezTo>
                    <a:pt x="20860" y="8684"/>
                    <a:pt x="20794" y="8733"/>
                    <a:pt x="20701" y="8733"/>
                  </a:cubicBezTo>
                  <a:lnTo>
                    <a:pt x="20300" y="8733"/>
                  </a:lnTo>
                  <a:cubicBezTo>
                    <a:pt x="20216" y="8733"/>
                    <a:pt x="20139" y="8689"/>
                    <a:pt x="20139" y="8630"/>
                  </a:cubicBezTo>
                  <a:lnTo>
                    <a:pt x="20139" y="7384"/>
                  </a:lnTo>
                  <a:cubicBezTo>
                    <a:pt x="20139" y="7336"/>
                    <a:pt x="20182" y="7293"/>
                    <a:pt x="20250" y="7277"/>
                  </a:cubicBezTo>
                  <a:cubicBezTo>
                    <a:pt x="20403" y="7233"/>
                    <a:pt x="20513" y="7130"/>
                    <a:pt x="20505" y="7017"/>
                  </a:cubicBezTo>
                  <a:cubicBezTo>
                    <a:pt x="20496" y="6866"/>
                    <a:pt x="20291" y="6752"/>
                    <a:pt x="20054" y="6752"/>
                  </a:cubicBezTo>
                  <a:lnTo>
                    <a:pt x="1520" y="6752"/>
                  </a:lnTo>
                  <a:cubicBezTo>
                    <a:pt x="1282" y="6752"/>
                    <a:pt x="1077" y="6866"/>
                    <a:pt x="1069" y="7017"/>
                  </a:cubicBezTo>
                  <a:cubicBezTo>
                    <a:pt x="1060" y="7136"/>
                    <a:pt x="1171" y="7233"/>
                    <a:pt x="1323" y="7277"/>
                  </a:cubicBezTo>
                  <a:cubicBezTo>
                    <a:pt x="1391" y="7293"/>
                    <a:pt x="1435" y="7336"/>
                    <a:pt x="1435" y="7384"/>
                  </a:cubicBezTo>
                  <a:lnTo>
                    <a:pt x="1435" y="8630"/>
                  </a:lnTo>
                  <a:cubicBezTo>
                    <a:pt x="1435" y="8684"/>
                    <a:pt x="1366" y="8733"/>
                    <a:pt x="1273" y="8733"/>
                  </a:cubicBezTo>
                  <a:lnTo>
                    <a:pt x="873" y="8733"/>
                  </a:lnTo>
                  <a:cubicBezTo>
                    <a:pt x="788" y="8733"/>
                    <a:pt x="713" y="8689"/>
                    <a:pt x="713" y="8630"/>
                  </a:cubicBezTo>
                  <a:lnTo>
                    <a:pt x="713" y="6926"/>
                  </a:lnTo>
                  <a:cubicBezTo>
                    <a:pt x="713" y="3399"/>
                    <a:pt x="5167" y="481"/>
                    <a:pt x="10718" y="459"/>
                  </a:cubicBezTo>
                  <a:close/>
                  <a:moveTo>
                    <a:pt x="12458" y="7309"/>
                  </a:moveTo>
                  <a:cubicBezTo>
                    <a:pt x="14877" y="7309"/>
                    <a:pt x="15650" y="7309"/>
                    <a:pt x="18502" y="7309"/>
                  </a:cubicBezTo>
                  <a:cubicBezTo>
                    <a:pt x="18511" y="8198"/>
                    <a:pt x="18510" y="11833"/>
                    <a:pt x="18510" y="11984"/>
                  </a:cubicBezTo>
                  <a:cubicBezTo>
                    <a:pt x="18510" y="12156"/>
                    <a:pt x="18288" y="12297"/>
                    <a:pt x="18017" y="12297"/>
                  </a:cubicBezTo>
                  <a:cubicBezTo>
                    <a:pt x="17745" y="12297"/>
                    <a:pt x="17526" y="12156"/>
                    <a:pt x="17526" y="11984"/>
                  </a:cubicBezTo>
                  <a:lnTo>
                    <a:pt x="17526" y="9385"/>
                  </a:lnTo>
                  <a:cubicBezTo>
                    <a:pt x="17526" y="9175"/>
                    <a:pt x="17263" y="9007"/>
                    <a:pt x="16932" y="9007"/>
                  </a:cubicBezTo>
                  <a:cubicBezTo>
                    <a:pt x="16601" y="9007"/>
                    <a:pt x="16338" y="9175"/>
                    <a:pt x="16338" y="9385"/>
                  </a:cubicBezTo>
                  <a:cubicBezTo>
                    <a:pt x="16338" y="10140"/>
                    <a:pt x="16338" y="10738"/>
                    <a:pt x="16338" y="10797"/>
                  </a:cubicBezTo>
                  <a:cubicBezTo>
                    <a:pt x="16338" y="10970"/>
                    <a:pt x="16116" y="11111"/>
                    <a:pt x="15845" y="11111"/>
                  </a:cubicBezTo>
                  <a:cubicBezTo>
                    <a:pt x="15573" y="11111"/>
                    <a:pt x="15354" y="10970"/>
                    <a:pt x="15354" y="10797"/>
                  </a:cubicBezTo>
                  <a:lnTo>
                    <a:pt x="15354" y="9147"/>
                  </a:lnTo>
                  <a:cubicBezTo>
                    <a:pt x="15354" y="8133"/>
                    <a:pt x="14053" y="7309"/>
                    <a:pt x="12458" y="73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366" name="Square"/>
            <p:cNvSpPr/>
            <p:nvPr/>
          </p:nvSpPr>
          <p:spPr>
            <a:xfrm>
              <a:off x="635587" y="1107997"/>
              <a:ext cx="1270001" cy="1270001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</p:grpSp>
      <p:grpSp>
        <p:nvGrpSpPr>
          <p:cNvPr id="370" name="Group"/>
          <p:cNvGrpSpPr/>
          <p:nvPr/>
        </p:nvGrpSpPr>
        <p:grpSpPr>
          <a:xfrm>
            <a:off x="8625248" y="5064202"/>
            <a:ext cx="2104303" cy="3308145"/>
            <a:chOff x="0" y="0"/>
            <a:chExt cx="2104302" cy="3308143"/>
          </a:xfrm>
        </p:grpSpPr>
        <p:sp>
          <p:nvSpPr>
            <p:cNvPr id="368" name="Paint Bucket"/>
            <p:cNvSpPr/>
            <p:nvPr/>
          </p:nvSpPr>
          <p:spPr>
            <a:xfrm>
              <a:off x="0" y="-1"/>
              <a:ext cx="2104303" cy="33081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9" extrusionOk="0">
                  <a:moveTo>
                    <a:pt x="10728" y="1"/>
                  </a:moveTo>
                  <a:cubicBezTo>
                    <a:pt x="4770" y="22"/>
                    <a:pt x="0" y="3150"/>
                    <a:pt x="0" y="6931"/>
                  </a:cubicBezTo>
                  <a:lnTo>
                    <a:pt x="0" y="9843"/>
                  </a:lnTo>
                  <a:cubicBezTo>
                    <a:pt x="0" y="9897"/>
                    <a:pt x="68" y="9946"/>
                    <a:pt x="162" y="9946"/>
                  </a:cubicBezTo>
                  <a:lnTo>
                    <a:pt x="501" y="9946"/>
                  </a:lnTo>
                  <a:cubicBezTo>
                    <a:pt x="586" y="9946"/>
                    <a:pt x="660" y="9990"/>
                    <a:pt x="660" y="10049"/>
                  </a:cubicBezTo>
                  <a:lnTo>
                    <a:pt x="660" y="10297"/>
                  </a:lnTo>
                  <a:cubicBezTo>
                    <a:pt x="660" y="10351"/>
                    <a:pt x="729" y="10400"/>
                    <a:pt x="822" y="10400"/>
                  </a:cubicBezTo>
                  <a:lnTo>
                    <a:pt x="1289" y="10400"/>
                  </a:lnTo>
                  <a:cubicBezTo>
                    <a:pt x="1374" y="10400"/>
                    <a:pt x="1451" y="10441"/>
                    <a:pt x="1451" y="10501"/>
                  </a:cubicBezTo>
                  <a:lnTo>
                    <a:pt x="1451" y="20382"/>
                  </a:lnTo>
                  <a:cubicBezTo>
                    <a:pt x="1451" y="20431"/>
                    <a:pt x="1392" y="20468"/>
                    <a:pt x="1316" y="20468"/>
                  </a:cubicBezTo>
                  <a:cubicBezTo>
                    <a:pt x="1129" y="20468"/>
                    <a:pt x="984" y="20566"/>
                    <a:pt x="984" y="20679"/>
                  </a:cubicBezTo>
                  <a:lnTo>
                    <a:pt x="984" y="21368"/>
                  </a:lnTo>
                  <a:cubicBezTo>
                    <a:pt x="984" y="21487"/>
                    <a:pt x="1137" y="21579"/>
                    <a:pt x="1316" y="21579"/>
                  </a:cubicBezTo>
                  <a:lnTo>
                    <a:pt x="20284" y="21579"/>
                  </a:lnTo>
                  <a:cubicBezTo>
                    <a:pt x="20471" y="21579"/>
                    <a:pt x="20616" y="21482"/>
                    <a:pt x="20616" y="21368"/>
                  </a:cubicBezTo>
                  <a:lnTo>
                    <a:pt x="20616" y="20679"/>
                  </a:lnTo>
                  <a:cubicBezTo>
                    <a:pt x="20616" y="20560"/>
                    <a:pt x="20463" y="20468"/>
                    <a:pt x="20284" y="20468"/>
                  </a:cubicBezTo>
                  <a:cubicBezTo>
                    <a:pt x="20208" y="20468"/>
                    <a:pt x="20149" y="20431"/>
                    <a:pt x="20149" y="20382"/>
                  </a:cubicBezTo>
                  <a:lnTo>
                    <a:pt x="20149" y="10496"/>
                  </a:lnTo>
                  <a:cubicBezTo>
                    <a:pt x="20149" y="10442"/>
                    <a:pt x="20215" y="10393"/>
                    <a:pt x="20308" y="10393"/>
                  </a:cubicBezTo>
                  <a:lnTo>
                    <a:pt x="20775" y="10393"/>
                  </a:lnTo>
                  <a:cubicBezTo>
                    <a:pt x="20860" y="10393"/>
                    <a:pt x="20937" y="10351"/>
                    <a:pt x="20937" y="10292"/>
                  </a:cubicBezTo>
                  <a:lnTo>
                    <a:pt x="20937" y="10042"/>
                  </a:lnTo>
                  <a:cubicBezTo>
                    <a:pt x="20937" y="9988"/>
                    <a:pt x="21005" y="9941"/>
                    <a:pt x="21099" y="9941"/>
                  </a:cubicBezTo>
                  <a:lnTo>
                    <a:pt x="21438" y="9941"/>
                  </a:lnTo>
                  <a:cubicBezTo>
                    <a:pt x="21523" y="9941"/>
                    <a:pt x="21600" y="9898"/>
                    <a:pt x="21600" y="9838"/>
                  </a:cubicBezTo>
                  <a:lnTo>
                    <a:pt x="21600" y="6850"/>
                  </a:lnTo>
                  <a:cubicBezTo>
                    <a:pt x="21583" y="3064"/>
                    <a:pt x="16712" y="-21"/>
                    <a:pt x="10728" y="1"/>
                  </a:cubicBezTo>
                  <a:close/>
                  <a:moveTo>
                    <a:pt x="10718" y="459"/>
                  </a:moveTo>
                  <a:cubicBezTo>
                    <a:pt x="16294" y="437"/>
                    <a:pt x="20844" y="3317"/>
                    <a:pt x="20844" y="6855"/>
                  </a:cubicBezTo>
                  <a:lnTo>
                    <a:pt x="20844" y="8630"/>
                  </a:lnTo>
                  <a:lnTo>
                    <a:pt x="20860" y="8630"/>
                  </a:lnTo>
                  <a:cubicBezTo>
                    <a:pt x="20860" y="8684"/>
                    <a:pt x="20794" y="8733"/>
                    <a:pt x="20701" y="8733"/>
                  </a:cubicBezTo>
                  <a:lnTo>
                    <a:pt x="20300" y="8733"/>
                  </a:lnTo>
                  <a:cubicBezTo>
                    <a:pt x="20216" y="8733"/>
                    <a:pt x="20139" y="8689"/>
                    <a:pt x="20139" y="8630"/>
                  </a:cubicBezTo>
                  <a:lnTo>
                    <a:pt x="20139" y="7384"/>
                  </a:lnTo>
                  <a:cubicBezTo>
                    <a:pt x="20139" y="7336"/>
                    <a:pt x="20182" y="7293"/>
                    <a:pt x="20250" y="7277"/>
                  </a:cubicBezTo>
                  <a:cubicBezTo>
                    <a:pt x="20403" y="7233"/>
                    <a:pt x="20513" y="7130"/>
                    <a:pt x="20505" y="7017"/>
                  </a:cubicBezTo>
                  <a:cubicBezTo>
                    <a:pt x="20496" y="6866"/>
                    <a:pt x="20291" y="6752"/>
                    <a:pt x="20054" y="6752"/>
                  </a:cubicBezTo>
                  <a:lnTo>
                    <a:pt x="1520" y="6752"/>
                  </a:lnTo>
                  <a:cubicBezTo>
                    <a:pt x="1282" y="6752"/>
                    <a:pt x="1077" y="6866"/>
                    <a:pt x="1069" y="7017"/>
                  </a:cubicBezTo>
                  <a:cubicBezTo>
                    <a:pt x="1060" y="7136"/>
                    <a:pt x="1171" y="7233"/>
                    <a:pt x="1323" y="7277"/>
                  </a:cubicBezTo>
                  <a:cubicBezTo>
                    <a:pt x="1391" y="7293"/>
                    <a:pt x="1435" y="7336"/>
                    <a:pt x="1435" y="7384"/>
                  </a:cubicBezTo>
                  <a:lnTo>
                    <a:pt x="1435" y="8630"/>
                  </a:lnTo>
                  <a:cubicBezTo>
                    <a:pt x="1435" y="8684"/>
                    <a:pt x="1366" y="8733"/>
                    <a:pt x="1273" y="8733"/>
                  </a:cubicBezTo>
                  <a:lnTo>
                    <a:pt x="873" y="8733"/>
                  </a:lnTo>
                  <a:cubicBezTo>
                    <a:pt x="788" y="8733"/>
                    <a:pt x="713" y="8689"/>
                    <a:pt x="713" y="8630"/>
                  </a:cubicBezTo>
                  <a:lnTo>
                    <a:pt x="713" y="6926"/>
                  </a:lnTo>
                  <a:cubicBezTo>
                    <a:pt x="713" y="3399"/>
                    <a:pt x="5167" y="481"/>
                    <a:pt x="10718" y="459"/>
                  </a:cubicBezTo>
                  <a:close/>
                  <a:moveTo>
                    <a:pt x="12458" y="7309"/>
                  </a:moveTo>
                  <a:cubicBezTo>
                    <a:pt x="14877" y="7309"/>
                    <a:pt x="15650" y="7309"/>
                    <a:pt x="18502" y="7309"/>
                  </a:cubicBezTo>
                  <a:cubicBezTo>
                    <a:pt x="18511" y="8198"/>
                    <a:pt x="18510" y="11833"/>
                    <a:pt x="18510" y="11984"/>
                  </a:cubicBezTo>
                  <a:cubicBezTo>
                    <a:pt x="18510" y="12156"/>
                    <a:pt x="18288" y="12297"/>
                    <a:pt x="18017" y="12297"/>
                  </a:cubicBezTo>
                  <a:cubicBezTo>
                    <a:pt x="17745" y="12297"/>
                    <a:pt x="17526" y="12156"/>
                    <a:pt x="17526" y="11984"/>
                  </a:cubicBezTo>
                  <a:lnTo>
                    <a:pt x="17526" y="9385"/>
                  </a:lnTo>
                  <a:cubicBezTo>
                    <a:pt x="17526" y="9175"/>
                    <a:pt x="17263" y="9007"/>
                    <a:pt x="16932" y="9007"/>
                  </a:cubicBezTo>
                  <a:cubicBezTo>
                    <a:pt x="16601" y="9007"/>
                    <a:pt x="16338" y="9175"/>
                    <a:pt x="16338" y="9385"/>
                  </a:cubicBezTo>
                  <a:cubicBezTo>
                    <a:pt x="16338" y="10140"/>
                    <a:pt x="16338" y="10738"/>
                    <a:pt x="16338" y="10797"/>
                  </a:cubicBezTo>
                  <a:cubicBezTo>
                    <a:pt x="16338" y="10970"/>
                    <a:pt x="16116" y="11111"/>
                    <a:pt x="15845" y="11111"/>
                  </a:cubicBezTo>
                  <a:cubicBezTo>
                    <a:pt x="15573" y="11111"/>
                    <a:pt x="15354" y="10970"/>
                    <a:pt x="15354" y="10797"/>
                  </a:cubicBezTo>
                  <a:lnTo>
                    <a:pt x="15354" y="9147"/>
                  </a:lnTo>
                  <a:cubicBezTo>
                    <a:pt x="15354" y="8133"/>
                    <a:pt x="14053" y="7309"/>
                    <a:pt x="12458" y="73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369" name="Square"/>
            <p:cNvSpPr/>
            <p:nvPr/>
          </p:nvSpPr>
          <p:spPr>
            <a:xfrm>
              <a:off x="635587" y="1107997"/>
              <a:ext cx="1270001" cy="1270001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</p:grpSp>
      <p:sp>
        <p:nvSpPr>
          <p:cNvPr id="371" name="2017"/>
          <p:cNvSpPr txBox="1"/>
          <p:nvPr/>
        </p:nvSpPr>
        <p:spPr>
          <a:xfrm>
            <a:off x="2908002" y="6489674"/>
            <a:ext cx="83879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2017</a:t>
            </a:r>
          </a:p>
        </p:txBody>
      </p:sp>
      <p:sp>
        <p:nvSpPr>
          <p:cNvPr id="372" name="2018"/>
          <p:cNvSpPr txBox="1"/>
          <p:nvPr/>
        </p:nvSpPr>
        <p:spPr>
          <a:xfrm>
            <a:off x="6083002" y="6489674"/>
            <a:ext cx="83879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2018</a:t>
            </a:r>
          </a:p>
        </p:txBody>
      </p:sp>
      <p:sp>
        <p:nvSpPr>
          <p:cNvPr id="373" name="2019"/>
          <p:cNvSpPr txBox="1"/>
          <p:nvPr/>
        </p:nvSpPr>
        <p:spPr>
          <a:xfrm>
            <a:off x="9258002" y="6489674"/>
            <a:ext cx="83879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2019</a:t>
            </a:r>
          </a:p>
        </p:txBody>
      </p:sp>
      <p:sp>
        <p:nvSpPr>
          <p:cNvPr id="374" name="all…"/>
          <p:cNvSpPr txBox="1"/>
          <p:nvPr/>
        </p:nvSpPr>
        <p:spPr>
          <a:xfrm>
            <a:off x="1098946" y="2275229"/>
            <a:ext cx="850108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all</a:t>
            </a:r>
          </a:p>
          <a:p>
            <a:r>
              <a:t>rows</a:t>
            </a:r>
          </a:p>
        </p:txBody>
      </p:sp>
      <p:sp>
        <p:nvSpPr>
          <p:cNvPr id="375" name="for…"/>
          <p:cNvSpPr/>
          <p:nvPr/>
        </p:nvSpPr>
        <p:spPr>
          <a:xfrm>
            <a:off x="3009900" y="2174855"/>
            <a:ext cx="1013548" cy="1013549"/>
          </a:xfrm>
          <a:prstGeom prst="roundRect">
            <a:avLst>
              <a:gd name="adj" fmla="val 15000"/>
            </a:avLst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r>
              <a:t>for</a:t>
            </a:r>
          </a:p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r>
              <a:t>loop</a:t>
            </a:r>
          </a:p>
        </p:txBody>
      </p:sp>
      <p:sp>
        <p:nvSpPr>
          <p:cNvPr id="376" name="Arrow"/>
          <p:cNvSpPr/>
          <p:nvPr/>
        </p:nvSpPr>
        <p:spPr>
          <a:xfrm>
            <a:off x="2152054" y="2360383"/>
            <a:ext cx="642492" cy="642492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77" name="Arrow"/>
          <p:cNvSpPr/>
          <p:nvPr/>
        </p:nvSpPr>
        <p:spPr>
          <a:xfrm>
            <a:off x="4298353" y="2360383"/>
            <a:ext cx="642492" cy="642492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Bucketing/Binning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Bucketing/Binning</a:t>
            </a:r>
          </a:p>
        </p:txBody>
      </p:sp>
      <p:grpSp>
        <p:nvGrpSpPr>
          <p:cNvPr id="382" name="Group"/>
          <p:cNvGrpSpPr/>
          <p:nvPr/>
        </p:nvGrpSpPr>
        <p:grpSpPr>
          <a:xfrm>
            <a:off x="2275248" y="5064202"/>
            <a:ext cx="2104304" cy="3308145"/>
            <a:chOff x="0" y="0"/>
            <a:chExt cx="2104302" cy="3308143"/>
          </a:xfrm>
        </p:grpSpPr>
        <p:sp>
          <p:nvSpPr>
            <p:cNvPr id="380" name="Paint Bucket"/>
            <p:cNvSpPr/>
            <p:nvPr/>
          </p:nvSpPr>
          <p:spPr>
            <a:xfrm>
              <a:off x="0" y="-1"/>
              <a:ext cx="2104303" cy="33081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9" extrusionOk="0">
                  <a:moveTo>
                    <a:pt x="10728" y="1"/>
                  </a:moveTo>
                  <a:cubicBezTo>
                    <a:pt x="4770" y="22"/>
                    <a:pt x="0" y="3150"/>
                    <a:pt x="0" y="6931"/>
                  </a:cubicBezTo>
                  <a:lnTo>
                    <a:pt x="0" y="9843"/>
                  </a:lnTo>
                  <a:cubicBezTo>
                    <a:pt x="0" y="9897"/>
                    <a:pt x="68" y="9946"/>
                    <a:pt x="162" y="9946"/>
                  </a:cubicBezTo>
                  <a:lnTo>
                    <a:pt x="501" y="9946"/>
                  </a:lnTo>
                  <a:cubicBezTo>
                    <a:pt x="586" y="9946"/>
                    <a:pt x="660" y="9990"/>
                    <a:pt x="660" y="10049"/>
                  </a:cubicBezTo>
                  <a:lnTo>
                    <a:pt x="660" y="10297"/>
                  </a:lnTo>
                  <a:cubicBezTo>
                    <a:pt x="660" y="10351"/>
                    <a:pt x="729" y="10400"/>
                    <a:pt x="822" y="10400"/>
                  </a:cubicBezTo>
                  <a:lnTo>
                    <a:pt x="1289" y="10400"/>
                  </a:lnTo>
                  <a:cubicBezTo>
                    <a:pt x="1374" y="10400"/>
                    <a:pt x="1451" y="10441"/>
                    <a:pt x="1451" y="10501"/>
                  </a:cubicBezTo>
                  <a:lnTo>
                    <a:pt x="1451" y="20382"/>
                  </a:lnTo>
                  <a:cubicBezTo>
                    <a:pt x="1451" y="20431"/>
                    <a:pt x="1392" y="20468"/>
                    <a:pt x="1316" y="20468"/>
                  </a:cubicBezTo>
                  <a:cubicBezTo>
                    <a:pt x="1129" y="20468"/>
                    <a:pt x="984" y="20566"/>
                    <a:pt x="984" y="20679"/>
                  </a:cubicBezTo>
                  <a:lnTo>
                    <a:pt x="984" y="21368"/>
                  </a:lnTo>
                  <a:cubicBezTo>
                    <a:pt x="984" y="21487"/>
                    <a:pt x="1137" y="21579"/>
                    <a:pt x="1316" y="21579"/>
                  </a:cubicBezTo>
                  <a:lnTo>
                    <a:pt x="20284" y="21579"/>
                  </a:lnTo>
                  <a:cubicBezTo>
                    <a:pt x="20471" y="21579"/>
                    <a:pt x="20616" y="21482"/>
                    <a:pt x="20616" y="21368"/>
                  </a:cubicBezTo>
                  <a:lnTo>
                    <a:pt x="20616" y="20679"/>
                  </a:lnTo>
                  <a:cubicBezTo>
                    <a:pt x="20616" y="20560"/>
                    <a:pt x="20463" y="20468"/>
                    <a:pt x="20284" y="20468"/>
                  </a:cubicBezTo>
                  <a:cubicBezTo>
                    <a:pt x="20208" y="20468"/>
                    <a:pt x="20149" y="20431"/>
                    <a:pt x="20149" y="20382"/>
                  </a:cubicBezTo>
                  <a:lnTo>
                    <a:pt x="20149" y="10496"/>
                  </a:lnTo>
                  <a:cubicBezTo>
                    <a:pt x="20149" y="10442"/>
                    <a:pt x="20215" y="10393"/>
                    <a:pt x="20308" y="10393"/>
                  </a:cubicBezTo>
                  <a:lnTo>
                    <a:pt x="20775" y="10393"/>
                  </a:lnTo>
                  <a:cubicBezTo>
                    <a:pt x="20860" y="10393"/>
                    <a:pt x="20937" y="10351"/>
                    <a:pt x="20937" y="10292"/>
                  </a:cubicBezTo>
                  <a:lnTo>
                    <a:pt x="20937" y="10042"/>
                  </a:lnTo>
                  <a:cubicBezTo>
                    <a:pt x="20937" y="9988"/>
                    <a:pt x="21005" y="9941"/>
                    <a:pt x="21099" y="9941"/>
                  </a:cubicBezTo>
                  <a:lnTo>
                    <a:pt x="21438" y="9941"/>
                  </a:lnTo>
                  <a:cubicBezTo>
                    <a:pt x="21523" y="9941"/>
                    <a:pt x="21600" y="9898"/>
                    <a:pt x="21600" y="9838"/>
                  </a:cubicBezTo>
                  <a:lnTo>
                    <a:pt x="21600" y="6850"/>
                  </a:lnTo>
                  <a:cubicBezTo>
                    <a:pt x="21583" y="3064"/>
                    <a:pt x="16712" y="-21"/>
                    <a:pt x="10728" y="1"/>
                  </a:cubicBezTo>
                  <a:close/>
                  <a:moveTo>
                    <a:pt x="10718" y="459"/>
                  </a:moveTo>
                  <a:cubicBezTo>
                    <a:pt x="16294" y="437"/>
                    <a:pt x="20844" y="3317"/>
                    <a:pt x="20844" y="6855"/>
                  </a:cubicBezTo>
                  <a:lnTo>
                    <a:pt x="20844" y="8630"/>
                  </a:lnTo>
                  <a:lnTo>
                    <a:pt x="20860" y="8630"/>
                  </a:lnTo>
                  <a:cubicBezTo>
                    <a:pt x="20860" y="8684"/>
                    <a:pt x="20794" y="8733"/>
                    <a:pt x="20701" y="8733"/>
                  </a:cubicBezTo>
                  <a:lnTo>
                    <a:pt x="20300" y="8733"/>
                  </a:lnTo>
                  <a:cubicBezTo>
                    <a:pt x="20216" y="8733"/>
                    <a:pt x="20139" y="8689"/>
                    <a:pt x="20139" y="8630"/>
                  </a:cubicBezTo>
                  <a:lnTo>
                    <a:pt x="20139" y="7384"/>
                  </a:lnTo>
                  <a:cubicBezTo>
                    <a:pt x="20139" y="7336"/>
                    <a:pt x="20182" y="7293"/>
                    <a:pt x="20250" y="7277"/>
                  </a:cubicBezTo>
                  <a:cubicBezTo>
                    <a:pt x="20403" y="7233"/>
                    <a:pt x="20513" y="7130"/>
                    <a:pt x="20505" y="7017"/>
                  </a:cubicBezTo>
                  <a:cubicBezTo>
                    <a:pt x="20496" y="6866"/>
                    <a:pt x="20291" y="6752"/>
                    <a:pt x="20054" y="6752"/>
                  </a:cubicBezTo>
                  <a:lnTo>
                    <a:pt x="1520" y="6752"/>
                  </a:lnTo>
                  <a:cubicBezTo>
                    <a:pt x="1282" y="6752"/>
                    <a:pt x="1077" y="6866"/>
                    <a:pt x="1069" y="7017"/>
                  </a:cubicBezTo>
                  <a:cubicBezTo>
                    <a:pt x="1060" y="7136"/>
                    <a:pt x="1171" y="7233"/>
                    <a:pt x="1323" y="7277"/>
                  </a:cubicBezTo>
                  <a:cubicBezTo>
                    <a:pt x="1391" y="7293"/>
                    <a:pt x="1435" y="7336"/>
                    <a:pt x="1435" y="7384"/>
                  </a:cubicBezTo>
                  <a:lnTo>
                    <a:pt x="1435" y="8630"/>
                  </a:lnTo>
                  <a:cubicBezTo>
                    <a:pt x="1435" y="8684"/>
                    <a:pt x="1366" y="8733"/>
                    <a:pt x="1273" y="8733"/>
                  </a:cubicBezTo>
                  <a:lnTo>
                    <a:pt x="873" y="8733"/>
                  </a:lnTo>
                  <a:cubicBezTo>
                    <a:pt x="788" y="8733"/>
                    <a:pt x="713" y="8689"/>
                    <a:pt x="713" y="8630"/>
                  </a:cubicBezTo>
                  <a:lnTo>
                    <a:pt x="713" y="6926"/>
                  </a:lnTo>
                  <a:cubicBezTo>
                    <a:pt x="713" y="3399"/>
                    <a:pt x="5167" y="481"/>
                    <a:pt x="10718" y="459"/>
                  </a:cubicBezTo>
                  <a:close/>
                  <a:moveTo>
                    <a:pt x="12458" y="7309"/>
                  </a:moveTo>
                  <a:cubicBezTo>
                    <a:pt x="14877" y="7309"/>
                    <a:pt x="15650" y="7309"/>
                    <a:pt x="18502" y="7309"/>
                  </a:cubicBezTo>
                  <a:cubicBezTo>
                    <a:pt x="18511" y="8198"/>
                    <a:pt x="18510" y="11833"/>
                    <a:pt x="18510" y="11984"/>
                  </a:cubicBezTo>
                  <a:cubicBezTo>
                    <a:pt x="18510" y="12156"/>
                    <a:pt x="18288" y="12297"/>
                    <a:pt x="18017" y="12297"/>
                  </a:cubicBezTo>
                  <a:cubicBezTo>
                    <a:pt x="17745" y="12297"/>
                    <a:pt x="17526" y="12156"/>
                    <a:pt x="17526" y="11984"/>
                  </a:cubicBezTo>
                  <a:lnTo>
                    <a:pt x="17526" y="9385"/>
                  </a:lnTo>
                  <a:cubicBezTo>
                    <a:pt x="17526" y="9175"/>
                    <a:pt x="17263" y="9007"/>
                    <a:pt x="16932" y="9007"/>
                  </a:cubicBezTo>
                  <a:cubicBezTo>
                    <a:pt x="16601" y="9007"/>
                    <a:pt x="16338" y="9175"/>
                    <a:pt x="16338" y="9385"/>
                  </a:cubicBezTo>
                  <a:cubicBezTo>
                    <a:pt x="16338" y="10140"/>
                    <a:pt x="16338" y="10738"/>
                    <a:pt x="16338" y="10797"/>
                  </a:cubicBezTo>
                  <a:cubicBezTo>
                    <a:pt x="16338" y="10970"/>
                    <a:pt x="16116" y="11111"/>
                    <a:pt x="15845" y="11111"/>
                  </a:cubicBezTo>
                  <a:cubicBezTo>
                    <a:pt x="15573" y="11111"/>
                    <a:pt x="15354" y="10970"/>
                    <a:pt x="15354" y="10797"/>
                  </a:cubicBezTo>
                  <a:lnTo>
                    <a:pt x="15354" y="9147"/>
                  </a:lnTo>
                  <a:cubicBezTo>
                    <a:pt x="15354" y="8133"/>
                    <a:pt x="14053" y="7309"/>
                    <a:pt x="12458" y="73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381" name="Square"/>
            <p:cNvSpPr/>
            <p:nvPr/>
          </p:nvSpPr>
          <p:spPr>
            <a:xfrm>
              <a:off x="635587" y="1107997"/>
              <a:ext cx="1270001" cy="1270001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</p:grpSp>
      <p:grpSp>
        <p:nvGrpSpPr>
          <p:cNvPr id="385" name="Group"/>
          <p:cNvGrpSpPr/>
          <p:nvPr/>
        </p:nvGrpSpPr>
        <p:grpSpPr>
          <a:xfrm>
            <a:off x="5450248" y="5064202"/>
            <a:ext cx="2104303" cy="3308145"/>
            <a:chOff x="0" y="0"/>
            <a:chExt cx="2104302" cy="3308143"/>
          </a:xfrm>
        </p:grpSpPr>
        <p:sp>
          <p:nvSpPr>
            <p:cNvPr id="383" name="Paint Bucket"/>
            <p:cNvSpPr/>
            <p:nvPr/>
          </p:nvSpPr>
          <p:spPr>
            <a:xfrm>
              <a:off x="0" y="-1"/>
              <a:ext cx="2104303" cy="33081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9" extrusionOk="0">
                  <a:moveTo>
                    <a:pt x="10728" y="1"/>
                  </a:moveTo>
                  <a:cubicBezTo>
                    <a:pt x="4770" y="22"/>
                    <a:pt x="0" y="3150"/>
                    <a:pt x="0" y="6931"/>
                  </a:cubicBezTo>
                  <a:lnTo>
                    <a:pt x="0" y="9843"/>
                  </a:lnTo>
                  <a:cubicBezTo>
                    <a:pt x="0" y="9897"/>
                    <a:pt x="68" y="9946"/>
                    <a:pt x="162" y="9946"/>
                  </a:cubicBezTo>
                  <a:lnTo>
                    <a:pt x="501" y="9946"/>
                  </a:lnTo>
                  <a:cubicBezTo>
                    <a:pt x="586" y="9946"/>
                    <a:pt x="660" y="9990"/>
                    <a:pt x="660" y="10049"/>
                  </a:cubicBezTo>
                  <a:lnTo>
                    <a:pt x="660" y="10297"/>
                  </a:lnTo>
                  <a:cubicBezTo>
                    <a:pt x="660" y="10351"/>
                    <a:pt x="729" y="10400"/>
                    <a:pt x="822" y="10400"/>
                  </a:cubicBezTo>
                  <a:lnTo>
                    <a:pt x="1289" y="10400"/>
                  </a:lnTo>
                  <a:cubicBezTo>
                    <a:pt x="1374" y="10400"/>
                    <a:pt x="1451" y="10441"/>
                    <a:pt x="1451" y="10501"/>
                  </a:cubicBezTo>
                  <a:lnTo>
                    <a:pt x="1451" y="20382"/>
                  </a:lnTo>
                  <a:cubicBezTo>
                    <a:pt x="1451" y="20431"/>
                    <a:pt x="1392" y="20468"/>
                    <a:pt x="1316" y="20468"/>
                  </a:cubicBezTo>
                  <a:cubicBezTo>
                    <a:pt x="1129" y="20468"/>
                    <a:pt x="984" y="20566"/>
                    <a:pt x="984" y="20679"/>
                  </a:cubicBezTo>
                  <a:lnTo>
                    <a:pt x="984" y="21368"/>
                  </a:lnTo>
                  <a:cubicBezTo>
                    <a:pt x="984" y="21487"/>
                    <a:pt x="1137" y="21579"/>
                    <a:pt x="1316" y="21579"/>
                  </a:cubicBezTo>
                  <a:lnTo>
                    <a:pt x="20284" y="21579"/>
                  </a:lnTo>
                  <a:cubicBezTo>
                    <a:pt x="20471" y="21579"/>
                    <a:pt x="20616" y="21482"/>
                    <a:pt x="20616" y="21368"/>
                  </a:cubicBezTo>
                  <a:lnTo>
                    <a:pt x="20616" y="20679"/>
                  </a:lnTo>
                  <a:cubicBezTo>
                    <a:pt x="20616" y="20560"/>
                    <a:pt x="20463" y="20468"/>
                    <a:pt x="20284" y="20468"/>
                  </a:cubicBezTo>
                  <a:cubicBezTo>
                    <a:pt x="20208" y="20468"/>
                    <a:pt x="20149" y="20431"/>
                    <a:pt x="20149" y="20382"/>
                  </a:cubicBezTo>
                  <a:lnTo>
                    <a:pt x="20149" y="10496"/>
                  </a:lnTo>
                  <a:cubicBezTo>
                    <a:pt x="20149" y="10442"/>
                    <a:pt x="20215" y="10393"/>
                    <a:pt x="20308" y="10393"/>
                  </a:cubicBezTo>
                  <a:lnTo>
                    <a:pt x="20775" y="10393"/>
                  </a:lnTo>
                  <a:cubicBezTo>
                    <a:pt x="20860" y="10393"/>
                    <a:pt x="20937" y="10351"/>
                    <a:pt x="20937" y="10292"/>
                  </a:cubicBezTo>
                  <a:lnTo>
                    <a:pt x="20937" y="10042"/>
                  </a:lnTo>
                  <a:cubicBezTo>
                    <a:pt x="20937" y="9988"/>
                    <a:pt x="21005" y="9941"/>
                    <a:pt x="21099" y="9941"/>
                  </a:cubicBezTo>
                  <a:lnTo>
                    <a:pt x="21438" y="9941"/>
                  </a:lnTo>
                  <a:cubicBezTo>
                    <a:pt x="21523" y="9941"/>
                    <a:pt x="21600" y="9898"/>
                    <a:pt x="21600" y="9838"/>
                  </a:cubicBezTo>
                  <a:lnTo>
                    <a:pt x="21600" y="6850"/>
                  </a:lnTo>
                  <a:cubicBezTo>
                    <a:pt x="21583" y="3064"/>
                    <a:pt x="16712" y="-21"/>
                    <a:pt x="10728" y="1"/>
                  </a:cubicBezTo>
                  <a:close/>
                  <a:moveTo>
                    <a:pt x="10718" y="459"/>
                  </a:moveTo>
                  <a:cubicBezTo>
                    <a:pt x="16294" y="437"/>
                    <a:pt x="20844" y="3317"/>
                    <a:pt x="20844" y="6855"/>
                  </a:cubicBezTo>
                  <a:lnTo>
                    <a:pt x="20844" y="8630"/>
                  </a:lnTo>
                  <a:lnTo>
                    <a:pt x="20860" y="8630"/>
                  </a:lnTo>
                  <a:cubicBezTo>
                    <a:pt x="20860" y="8684"/>
                    <a:pt x="20794" y="8733"/>
                    <a:pt x="20701" y="8733"/>
                  </a:cubicBezTo>
                  <a:lnTo>
                    <a:pt x="20300" y="8733"/>
                  </a:lnTo>
                  <a:cubicBezTo>
                    <a:pt x="20216" y="8733"/>
                    <a:pt x="20139" y="8689"/>
                    <a:pt x="20139" y="8630"/>
                  </a:cubicBezTo>
                  <a:lnTo>
                    <a:pt x="20139" y="7384"/>
                  </a:lnTo>
                  <a:cubicBezTo>
                    <a:pt x="20139" y="7336"/>
                    <a:pt x="20182" y="7293"/>
                    <a:pt x="20250" y="7277"/>
                  </a:cubicBezTo>
                  <a:cubicBezTo>
                    <a:pt x="20403" y="7233"/>
                    <a:pt x="20513" y="7130"/>
                    <a:pt x="20505" y="7017"/>
                  </a:cubicBezTo>
                  <a:cubicBezTo>
                    <a:pt x="20496" y="6866"/>
                    <a:pt x="20291" y="6752"/>
                    <a:pt x="20054" y="6752"/>
                  </a:cubicBezTo>
                  <a:lnTo>
                    <a:pt x="1520" y="6752"/>
                  </a:lnTo>
                  <a:cubicBezTo>
                    <a:pt x="1282" y="6752"/>
                    <a:pt x="1077" y="6866"/>
                    <a:pt x="1069" y="7017"/>
                  </a:cubicBezTo>
                  <a:cubicBezTo>
                    <a:pt x="1060" y="7136"/>
                    <a:pt x="1171" y="7233"/>
                    <a:pt x="1323" y="7277"/>
                  </a:cubicBezTo>
                  <a:cubicBezTo>
                    <a:pt x="1391" y="7293"/>
                    <a:pt x="1435" y="7336"/>
                    <a:pt x="1435" y="7384"/>
                  </a:cubicBezTo>
                  <a:lnTo>
                    <a:pt x="1435" y="8630"/>
                  </a:lnTo>
                  <a:cubicBezTo>
                    <a:pt x="1435" y="8684"/>
                    <a:pt x="1366" y="8733"/>
                    <a:pt x="1273" y="8733"/>
                  </a:cubicBezTo>
                  <a:lnTo>
                    <a:pt x="873" y="8733"/>
                  </a:lnTo>
                  <a:cubicBezTo>
                    <a:pt x="788" y="8733"/>
                    <a:pt x="713" y="8689"/>
                    <a:pt x="713" y="8630"/>
                  </a:cubicBezTo>
                  <a:lnTo>
                    <a:pt x="713" y="6926"/>
                  </a:lnTo>
                  <a:cubicBezTo>
                    <a:pt x="713" y="3399"/>
                    <a:pt x="5167" y="481"/>
                    <a:pt x="10718" y="459"/>
                  </a:cubicBezTo>
                  <a:close/>
                  <a:moveTo>
                    <a:pt x="12458" y="7309"/>
                  </a:moveTo>
                  <a:cubicBezTo>
                    <a:pt x="14877" y="7309"/>
                    <a:pt x="15650" y="7309"/>
                    <a:pt x="18502" y="7309"/>
                  </a:cubicBezTo>
                  <a:cubicBezTo>
                    <a:pt x="18511" y="8198"/>
                    <a:pt x="18510" y="11833"/>
                    <a:pt x="18510" y="11984"/>
                  </a:cubicBezTo>
                  <a:cubicBezTo>
                    <a:pt x="18510" y="12156"/>
                    <a:pt x="18288" y="12297"/>
                    <a:pt x="18017" y="12297"/>
                  </a:cubicBezTo>
                  <a:cubicBezTo>
                    <a:pt x="17745" y="12297"/>
                    <a:pt x="17526" y="12156"/>
                    <a:pt x="17526" y="11984"/>
                  </a:cubicBezTo>
                  <a:lnTo>
                    <a:pt x="17526" y="9385"/>
                  </a:lnTo>
                  <a:cubicBezTo>
                    <a:pt x="17526" y="9175"/>
                    <a:pt x="17263" y="9007"/>
                    <a:pt x="16932" y="9007"/>
                  </a:cubicBezTo>
                  <a:cubicBezTo>
                    <a:pt x="16601" y="9007"/>
                    <a:pt x="16338" y="9175"/>
                    <a:pt x="16338" y="9385"/>
                  </a:cubicBezTo>
                  <a:cubicBezTo>
                    <a:pt x="16338" y="10140"/>
                    <a:pt x="16338" y="10738"/>
                    <a:pt x="16338" y="10797"/>
                  </a:cubicBezTo>
                  <a:cubicBezTo>
                    <a:pt x="16338" y="10970"/>
                    <a:pt x="16116" y="11111"/>
                    <a:pt x="15845" y="11111"/>
                  </a:cubicBezTo>
                  <a:cubicBezTo>
                    <a:pt x="15573" y="11111"/>
                    <a:pt x="15354" y="10970"/>
                    <a:pt x="15354" y="10797"/>
                  </a:cubicBezTo>
                  <a:lnTo>
                    <a:pt x="15354" y="9147"/>
                  </a:lnTo>
                  <a:cubicBezTo>
                    <a:pt x="15354" y="8133"/>
                    <a:pt x="14053" y="7309"/>
                    <a:pt x="12458" y="73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384" name="Square"/>
            <p:cNvSpPr/>
            <p:nvPr/>
          </p:nvSpPr>
          <p:spPr>
            <a:xfrm>
              <a:off x="635587" y="1107997"/>
              <a:ext cx="1270001" cy="1270001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</p:grpSp>
      <p:grpSp>
        <p:nvGrpSpPr>
          <p:cNvPr id="388" name="Group"/>
          <p:cNvGrpSpPr/>
          <p:nvPr/>
        </p:nvGrpSpPr>
        <p:grpSpPr>
          <a:xfrm>
            <a:off x="8625248" y="5064202"/>
            <a:ext cx="2104303" cy="3308145"/>
            <a:chOff x="0" y="0"/>
            <a:chExt cx="2104302" cy="3308143"/>
          </a:xfrm>
        </p:grpSpPr>
        <p:sp>
          <p:nvSpPr>
            <p:cNvPr id="386" name="Paint Bucket"/>
            <p:cNvSpPr/>
            <p:nvPr/>
          </p:nvSpPr>
          <p:spPr>
            <a:xfrm>
              <a:off x="0" y="-1"/>
              <a:ext cx="2104303" cy="33081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9" extrusionOk="0">
                  <a:moveTo>
                    <a:pt x="10728" y="1"/>
                  </a:moveTo>
                  <a:cubicBezTo>
                    <a:pt x="4770" y="22"/>
                    <a:pt x="0" y="3150"/>
                    <a:pt x="0" y="6931"/>
                  </a:cubicBezTo>
                  <a:lnTo>
                    <a:pt x="0" y="9843"/>
                  </a:lnTo>
                  <a:cubicBezTo>
                    <a:pt x="0" y="9897"/>
                    <a:pt x="68" y="9946"/>
                    <a:pt x="162" y="9946"/>
                  </a:cubicBezTo>
                  <a:lnTo>
                    <a:pt x="501" y="9946"/>
                  </a:lnTo>
                  <a:cubicBezTo>
                    <a:pt x="586" y="9946"/>
                    <a:pt x="660" y="9990"/>
                    <a:pt x="660" y="10049"/>
                  </a:cubicBezTo>
                  <a:lnTo>
                    <a:pt x="660" y="10297"/>
                  </a:lnTo>
                  <a:cubicBezTo>
                    <a:pt x="660" y="10351"/>
                    <a:pt x="729" y="10400"/>
                    <a:pt x="822" y="10400"/>
                  </a:cubicBezTo>
                  <a:lnTo>
                    <a:pt x="1289" y="10400"/>
                  </a:lnTo>
                  <a:cubicBezTo>
                    <a:pt x="1374" y="10400"/>
                    <a:pt x="1451" y="10441"/>
                    <a:pt x="1451" y="10501"/>
                  </a:cubicBezTo>
                  <a:lnTo>
                    <a:pt x="1451" y="20382"/>
                  </a:lnTo>
                  <a:cubicBezTo>
                    <a:pt x="1451" y="20431"/>
                    <a:pt x="1392" y="20468"/>
                    <a:pt x="1316" y="20468"/>
                  </a:cubicBezTo>
                  <a:cubicBezTo>
                    <a:pt x="1129" y="20468"/>
                    <a:pt x="984" y="20566"/>
                    <a:pt x="984" y="20679"/>
                  </a:cubicBezTo>
                  <a:lnTo>
                    <a:pt x="984" y="21368"/>
                  </a:lnTo>
                  <a:cubicBezTo>
                    <a:pt x="984" y="21487"/>
                    <a:pt x="1137" y="21579"/>
                    <a:pt x="1316" y="21579"/>
                  </a:cubicBezTo>
                  <a:lnTo>
                    <a:pt x="20284" y="21579"/>
                  </a:lnTo>
                  <a:cubicBezTo>
                    <a:pt x="20471" y="21579"/>
                    <a:pt x="20616" y="21482"/>
                    <a:pt x="20616" y="21368"/>
                  </a:cubicBezTo>
                  <a:lnTo>
                    <a:pt x="20616" y="20679"/>
                  </a:lnTo>
                  <a:cubicBezTo>
                    <a:pt x="20616" y="20560"/>
                    <a:pt x="20463" y="20468"/>
                    <a:pt x="20284" y="20468"/>
                  </a:cubicBezTo>
                  <a:cubicBezTo>
                    <a:pt x="20208" y="20468"/>
                    <a:pt x="20149" y="20431"/>
                    <a:pt x="20149" y="20382"/>
                  </a:cubicBezTo>
                  <a:lnTo>
                    <a:pt x="20149" y="10496"/>
                  </a:lnTo>
                  <a:cubicBezTo>
                    <a:pt x="20149" y="10442"/>
                    <a:pt x="20215" y="10393"/>
                    <a:pt x="20308" y="10393"/>
                  </a:cubicBezTo>
                  <a:lnTo>
                    <a:pt x="20775" y="10393"/>
                  </a:lnTo>
                  <a:cubicBezTo>
                    <a:pt x="20860" y="10393"/>
                    <a:pt x="20937" y="10351"/>
                    <a:pt x="20937" y="10292"/>
                  </a:cubicBezTo>
                  <a:lnTo>
                    <a:pt x="20937" y="10042"/>
                  </a:lnTo>
                  <a:cubicBezTo>
                    <a:pt x="20937" y="9988"/>
                    <a:pt x="21005" y="9941"/>
                    <a:pt x="21099" y="9941"/>
                  </a:cubicBezTo>
                  <a:lnTo>
                    <a:pt x="21438" y="9941"/>
                  </a:lnTo>
                  <a:cubicBezTo>
                    <a:pt x="21523" y="9941"/>
                    <a:pt x="21600" y="9898"/>
                    <a:pt x="21600" y="9838"/>
                  </a:cubicBezTo>
                  <a:lnTo>
                    <a:pt x="21600" y="6850"/>
                  </a:lnTo>
                  <a:cubicBezTo>
                    <a:pt x="21583" y="3064"/>
                    <a:pt x="16712" y="-21"/>
                    <a:pt x="10728" y="1"/>
                  </a:cubicBezTo>
                  <a:close/>
                  <a:moveTo>
                    <a:pt x="10718" y="459"/>
                  </a:moveTo>
                  <a:cubicBezTo>
                    <a:pt x="16294" y="437"/>
                    <a:pt x="20844" y="3317"/>
                    <a:pt x="20844" y="6855"/>
                  </a:cubicBezTo>
                  <a:lnTo>
                    <a:pt x="20844" y="8630"/>
                  </a:lnTo>
                  <a:lnTo>
                    <a:pt x="20860" y="8630"/>
                  </a:lnTo>
                  <a:cubicBezTo>
                    <a:pt x="20860" y="8684"/>
                    <a:pt x="20794" y="8733"/>
                    <a:pt x="20701" y="8733"/>
                  </a:cubicBezTo>
                  <a:lnTo>
                    <a:pt x="20300" y="8733"/>
                  </a:lnTo>
                  <a:cubicBezTo>
                    <a:pt x="20216" y="8733"/>
                    <a:pt x="20139" y="8689"/>
                    <a:pt x="20139" y="8630"/>
                  </a:cubicBezTo>
                  <a:lnTo>
                    <a:pt x="20139" y="7384"/>
                  </a:lnTo>
                  <a:cubicBezTo>
                    <a:pt x="20139" y="7336"/>
                    <a:pt x="20182" y="7293"/>
                    <a:pt x="20250" y="7277"/>
                  </a:cubicBezTo>
                  <a:cubicBezTo>
                    <a:pt x="20403" y="7233"/>
                    <a:pt x="20513" y="7130"/>
                    <a:pt x="20505" y="7017"/>
                  </a:cubicBezTo>
                  <a:cubicBezTo>
                    <a:pt x="20496" y="6866"/>
                    <a:pt x="20291" y="6752"/>
                    <a:pt x="20054" y="6752"/>
                  </a:cubicBezTo>
                  <a:lnTo>
                    <a:pt x="1520" y="6752"/>
                  </a:lnTo>
                  <a:cubicBezTo>
                    <a:pt x="1282" y="6752"/>
                    <a:pt x="1077" y="6866"/>
                    <a:pt x="1069" y="7017"/>
                  </a:cubicBezTo>
                  <a:cubicBezTo>
                    <a:pt x="1060" y="7136"/>
                    <a:pt x="1171" y="7233"/>
                    <a:pt x="1323" y="7277"/>
                  </a:cubicBezTo>
                  <a:cubicBezTo>
                    <a:pt x="1391" y="7293"/>
                    <a:pt x="1435" y="7336"/>
                    <a:pt x="1435" y="7384"/>
                  </a:cubicBezTo>
                  <a:lnTo>
                    <a:pt x="1435" y="8630"/>
                  </a:lnTo>
                  <a:cubicBezTo>
                    <a:pt x="1435" y="8684"/>
                    <a:pt x="1366" y="8733"/>
                    <a:pt x="1273" y="8733"/>
                  </a:cubicBezTo>
                  <a:lnTo>
                    <a:pt x="873" y="8733"/>
                  </a:lnTo>
                  <a:cubicBezTo>
                    <a:pt x="788" y="8733"/>
                    <a:pt x="713" y="8689"/>
                    <a:pt x="713" y="8630"/>
                  </a:cubicBezTo>
                  <a:lnTo>
                    <a:pt x="713" y="6926"/>
                  </a:lnTo>
                  <a:cubicBezTo>
                    <a:pt x="713" y="3399"/>
                    <a:pt x="5167" y="481"/>
                    <a:pt x="10718" y="459"/>
                  </a:cubicBezTo>
                  <a:close/>
                  <a:moveTo>
                    <a:pt x="12458" y="7309"/>
                  </a:moveTo>
                  <a:cubicBezTo>
                    <a:pt x="14877" y="7309"/>
                    <a:pt x="15650" y="7309"/>
                    <a:pt x="18502" y="7309"/>
                  </a:cubicBezTo>
                  <a:cubicBezTo>
                    <a:pt x="18511" y="8198"/>
                    <a:pt x="18510" y="11833"/>
                    <a:pt x="18510" y="11984"/>
                  </a:cubicBezTo>
                  <a:cubicBezTo>
                    <a:pt x="18510" y="12156"/>
                    <a:pt x="18288" y="12297"/>
                    <a:pt x="18017" y="12297"/>
                  </a:cubicBezTo>
                  <a:cubicBezTo>
                    <a:pt x="17745" y="12297"/>
                    <a:pt x="17526" y="12156"/>
                    <a:pt x="17526" y="11984"/>
                  </a:cubicBezTo>
                  <a:lnTo>
                    <a:pt x="17526" y="9385"/>
                  </a:lnTo>
                  <a:cubicBezTo>
                    <a:pt x="17526" y="9175"/>
                    <a:pt x="17263" y="9007"/>
                    <a:pt x="16932" y="9007"/>
                  </a:cubicBezTo>
                  <a:cubicBezTo>
                    <a:pt x="16601" y="9007"/>
                    <a:pt x="16338" y="9175"/>
                    <a:pt x="16338" y="9385"/>
                  </a:cubicBezTo>
                  <a:cubicBezTo>
                    <a:pt x="16338" y="10140"/>
                    <a:pt x="16338" y="10738"/>
                    <a:pt x="16338" y="10797"/>
                  </a:cubicBezTo>
                  <a:cubicBezTo>
                    <a:pt x="16338" y="10970"/>
                    <a:pt x="16116" y="11111"/>
                    <a:pt x="15845" y="11111"/>
                  </a:cubicBezTo>
                  <a:cubicBezTo>
                    <a:pt x="15573" y="11111"/>
                    <a:pt x="15354" y="10970"/>
                    <a:pt x="15354" y="10797"/>
                  </a:cubicBezTo>
                  <a:lnTo>
                    <a:pt x="15354" y="9147"/>
                  </a:lnTo>
                  <a:cubicBezTo>
                    <a:pt x="15354" y="8133"/>
                    <a:pt x="14053" y="7309"/>
                    <a:pt x="12458" y="73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387" name="Square"/>
            <p:cNvSpPr/>
            <p:nvPr/>
          </p:nvSpPr>
          <p:spPr>
            <a:xfrm>
              <a:off x="635587" y="1107997"/>
              <a:ext cx="1270001" cy="1270001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</p:grpSp>
      <p:sp>
        <p:nvSpPr>
          <p:cNvPr id="389" name="2017"/>
          <p:cNvSpPr txBox="1"/>
          <p:nvPr/>
        </p:nvSpPr>
        <p:spPr>
          <a:xfrm>
            <a:off x="2908002" y="6489674"/>
            <a:ext cx="83879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2017</a:t>
            </a:r>
          </a:p>
        </p:txBody>
      </p:sp>
      <p:sp>
        <p:nvSpPr>
          <p:cNvPr id="390" name="2018"/>
          <p:cNvSpPr txBox="1"/>
          <p:nvPr/>
        </p:nvSpPr>
        <p:spPr>
          <a:xfrm>
            <a:off x="6083002" y="6489674"/>
            <a:ext cx="83879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2018</a:t>
            </a:r>
          </a:p>
        </p:txBody>
      </p:sp>
      <p:sp>
        <p:nvSpPr>
          <p:cNvPr id="391" name="2019"/>
          <p:cNvSpPr txBox="1"/>
          <p:nvPr/>
        </p:nvSpPr>
        <p:spPr>
          <a:xfrm>
            <a:off x="9258002" y="6489674"/>
            <a:ext cx="83879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2019</a:t>
            </a:r>
          </a:p>
        </p:txBody>
      </p:sp>
      <p:sp>
        <p:nvSpPr>
          <p:cNvPr id="392" name="Rectangle"/>
          <p:cNvSpPr/>
          <p:nvPr/>
        </p:nvSpPr>
        <p:spPr>
          <a:xfrm>
            <a:off x="5109348" y="2463800"/>
            <a:ext cx="2659957" cy="435659"/>
          </a:xfrm>
          <a:prstGeom prst="rect">
            <a:avLst/>
          </a:prstGeom>
          <a:solidFill>
            <a:schemeClr val="accent6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93" name="2019 | 95mph | ..."/>
          <p:cNvSpPr txBox="1"/>
          <p:nvPr/>
        </p:nvSpPr>
        <p:spPr>
          <a:xfrm>
            <a:off x="5306297" y="2453029"/>
            <a:ext cx="226605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2019 | 95mph | ...</a:t>
            </a:r>
          </a:p>
        </p:txBody>
      </p:sp>
      <p:sp>
        <p:nvSpPr>
          <p:cNvPr id="394" name="all…"/>
          <p:cNvSpPr txBox="1"/>
          <p:nvPr/>
        </p:nvSpPr>
        <p:spPr>
          <a:xfrm>
            <a:off x="1098946" y="2275229"/>
            <a:ext cx="850108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all</a:t>
            </a:r>
          </a:p>
          <a:p>
            <a:r>
              <a:t>rows</a:t>
            </a:r>
          </a:p>
        </p:txBody>
      </p:sp>
      <p:sp>
        <p:nvSpPr>
          <p:cNvPr id="395" name="for…"/>
          <p:cNvSpPr/>
          <p:nvPr/>
        </p:nvSpPr>
        <p:spPr>
          <a:xfrm>
            <a:off x="3009900" y="2174855"/>
            <a:ext cx="1013548" cy="1013549"/>
          </a:xfrm>
          <a:prstGeom prst="roundRect">
            <a:avLst>
              <a:gd name="adj" fmla="val 15000"/>
            </a:avLst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r>
              <a:t>for</a:t>
            </a:r>
          </a:p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r>
              <a:t>loop</a:t>
            </a:r>
          </a:p>
        </p:txBody>
      </p:sp>
      <p:sp>
        <p:nvSpPr>
          <p:cNvPr id="396" name="Arrow"/>
          <p:cNvSpPr/>
          <p:nvPr/>
        </p:nvSpPr>
        <p:spPr>
          <a:xfrm>
            <a:off x="2152054" y="2360383"/>
            <a:ext cx="642492" cy="642492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97" name="Arrow"/>
          <p:cNvSpPr/>
          <p:nvPr/>
        </p:nvSpPr>
        <p:spPr>
          <a:xfrm>
            <a:off x="4298353" y="2360383"/>
            <a:ext cx="642492" cy="642492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grpSp>
        <p:nvGrpSpPr>
          <p:cNvPr id="400" name="Group"/>
          <p:cNvGrpSpPr/>
          <p:nvPr/>
        </p:nvGrpSpPr>
        <p:grpSpPr>
          <a:xfrm>
            <a:off x="7234748" y="2173895"/>
            <a:ext cx="2425413" cy="950226"/>
            <a:chOff x="0" y="0"/>
            <a:chExt cx="2425412" cy="950225"/>
          </a:xfrm>
        </p:grpSpPr>
        <p:sp>
          <p:nvSpPr>
            <p:cNvPr id="398" name="Hand"/>
            <p:cNvSpPr/>
            <p:nvPr/>
          </p:nvSpPr>
          <p:spPr>
            <a:xfrm rot="15663801">
              <a:off x="226086" y="-89119"/>
              <a:ext cx="784451" cy="11284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54" h="21598" extrusionOk="0">
                  <a:moveTo>
                    <a:pt x="9241" y="0"/>
                  </a:moveTo>
                  <a:cubicBezTo>
                    <a:pt x="8623" y="3"/>
                    <a:pt x="8010" y="322"/>
                    <a:pt x="8004" y="946"/>
                  </a:cubicBezTo>
                  <a:cubicBezTo>
                    <a:pt x="7999" y="1470"/>
                    <a:pt x="7929" y="8910"/>
                    <a:pt x="7929" y="8910"/>
                  </a:cubicBezTo>
                  <a:cubicBezTo>
                    <a:pt x="7929" y="8910"/>
                    <a:pt x="7499" y="8974"/>
                    <a:pt x="7399" y="8974"/>
                  </a:cubicBezTo>
                  <a:cubicBezTo>
                    <a:pt x="7399" y="8974"/>
                    <a:pt x="5801" y="2575"/>
                    <a:pt x="5675" y="1884"/>
                  </a:cubicBezTo>
                  <a:cubicBezTo>
                    <a:pt x="5460" y="700"/>
                    <a:pt x="3262" y="854"/>
                    <a:pt x="3420" y="2122"/>
                  </a:cubicBezTo>
                  <a:cubicBezTo>
                    <a:pt x="3487" y="2667"/>
                    <a:pt x="4637" y="9621"/>
                    <a:pt x="4637" y="9621"/>
                  </a:cubicBezTo>
                  <a:lnTo>
                    <a:pt x="4100" y="9812"/>
                  </a:lnTo>
                  <a:cubicBezTo>
                    <a:pt x="4100" y="9812"/>
                    <a:pt x="2546" y="6213"/>
                    <a:pt x="2124" y="5128"/>
                  </a:cubicBezTo>
                  <a:cubicBezTo>
                    <a:pt x="1683" y="3995"/>
                    <a:pt x="-325" y="4416"/>
                    <a:pt x="45" y="5576"/>
                  </a:cubicBezTo>
                  <a:cubicBezTo>
                    <a:pt x="204" y="6073"/>
                    <a:pt x="930" y="9056"/>
                    <a:pt x="1691" y="11289"/>
                  </a:cubicBezTo>
                  <a:cubicBezTo>
                    <a:pt x="1612" y="16115"/>
                    <a:pt x="3291" y="17160"/>
                    <a:pt x="3675" y="19027"/>
                  </a:cubicBezTo>
                  <a:cubicBezTo>
                    <a:pt x="3899" y="20117"/>
                    <a:pt x="3791" y="21598"/>
                    <a:pt x="3791" y="21598"/>
                  </a:cubicBezTo>
                  <a:lnTo>
                    <a:pt x="13296" y="21598"/>
                  </a:lnTo>
                  <a:cubicBezTo>
                    <a:pt x="13296" y="18355"/>
                    <a:pt x="17266" y="16479"/>
                    <a:pt x="18181" y="15015"/>
                  </a:cubicBezTo>
                  <a:cubicBezTo>
                    <a:pt x="18213" y="14964"/>
                    <a:pt x="19620" y="12585"/>
                    <a:pt x="20198" y="11608"/>
                  </a:cubicBezTo>
                  <a:cubicBezTo>
                    <a:pt x="20356" y="11341"/>
                    <a:pt x="20444" y="11057"/>
                    <a:pt x="20458" y="10768"/>
                  </a:cubicBezTo>
                  <a:cubicBezTo>
                    <a:pt x="20485" y="10213"/>
                    <a:pt x="20558" y="9282"/>
                    <a:pt x="20735" y="9028"/>
                  </a:cubicBezTo>
                  <a:cubicBezTo>
                    <a:pt x="21275" y="8248"/>
                    <a:pt x="21229" y="7659"/>
                    <a:pt x="19813" y="7927"/>
                  </a:cubicBezTo>
                  <a:cubicBezTo>
                    <a:pt x="18121" y="8247"/>
                    <a:pt x="17427" y="10409"/>
                    <a:pt x="17427" y="10409"/>
                  </a:cubicBezTo>
                  <a:lnTo>
                    <a:pt x="16041" y="12125"/>
                  </a:lnTo>
                  <a:lnTo>
                    <a:pt x="15280" y="12313"/>
                  </a:lnTo>
                  <a:lnTo>
                    <a:pt x="14521" y="9417"/>
                  </a:lnTo>
                  <a:cubicBezTo>
                    <a:pt x="14521" y="9417"/>
                    <a:pt x="14899" y="2984"/>
                    <a:pt x="15008" y="1961"/>
                  </a:cubicBezTo>
                  <a:cubicBezTo>
                    <a:pt x="15120" y="912"/>
                    <a:pt x="13017" y="708"/>
                    <a:pt x="12778" y="1791"/>
                  </a:cubicBezTo>
                  <a:cubicBezTo>
                    <a:pt x="12639" y="2422"/>
                    <a:pt x="11563" y="7848"/>
                    <a:pt x="11333" y="8824"/>
                  </a:cubicBezTo>
                  <a:lnTo>
                    <a:pt x="10797" y="8800"/>
                  </a:lnTo>
                  <a:cubicBezTo>
                    <a:pt x="10797" y="8800"/>
                    <a:pt x="10538" y="1503"/>
                    <a:pt x="10513" y="956"/>
                  </a:cubicBezTo>
                  <a:cubicBezTo>
                    <a:pt x="10483" y="313"/>
                    <a:pt x="9859" y="-2"/>
                    <a:pt x="9241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399" name="Rectangle"/>
            <p:cNvSpPr/>
            <p:nvPr/>
          </p:nvSpPr>
          <p:spPr>
            <a:xfrm rot="20793752">
              <a:off x="1134552" y="150204"/>
              <a:ext cx="1270001" cy="329149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7" name="Group"/>
          <p:cNvGrpSpPr/>
          <p:nvPr/>
        </p:nvGrpSpPr>
        <p:grpSpPr>
          <a:xfrm rot="18756013">
            <a:off x="8487548" y="4040795"/>
            <a:ext cx="4550814" cy="950226"/>
            <a:chOff x="0" y="0"/>
            <a:chExt cx="4550812" cy="950225"/>
          </a:xfrm>
        </p:grpSpPr>
        <p:sp>
          <p:nvSpPr>
            <p:cNvPr id="402" name="Rectangle"/>
            <p:cNvSpPr/>
            <p:nvPr/>
          </p:nvSpPr>
          <p:spPr>
            <a:xfrm>
              <a:off x="0" y="289904"/>
              <a:ext cx="2659956" cy="435660"/>
            </a:xfrm>
            <a:prstGeom prst="rect">
              <a:avLst/>
            </a:prstGeom>
            <a:solidFill>
              <a:schemeClr val="accent6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403" name="2019 | 95mph | ..."/>
            <p:cNvSpPr txBox="1"/>
            <p:nvPr/>
          </p:nvSpPr>
          <p:spPr>
            <a:xfrm>
              <a:off x="196949" y="279134"/>
              <a:ext cx="2266058" cy="457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0"/>
              </a:lvl1pPr>
            </a:lstStyle>
            <a:p>
              <a:r>
                <a:t>2019 | 95mph | ...</a:t>
              </a:r>
            </a:p>
          </p:txBody>
        </p:sp>
        <p:grpSp>
          <p:nvGrpSpPr>
            <p:cNvPr id="406" name="Group"/>
            <p:cNvGrpSpPr/>
            <p:nvPr/>
          </p:nvGrpSpPr>
          <p:grpSpPr>
            <a:xfrm>
              <a:off x="2125399" y="0"/>
              <a:ext cx="2425414" cy="950226"/>
              <a:chOff x="0" y="0"/>
              <a:chExt cx="2425412" cy="950225"/>
            </a:xfrm>
          </p:grpSpPr>
          <p:sp>
            <p:nvSpPr>
              <p:cNvPr id="404" name="Hand"/>
              <p:cNvSpPr/>
              <p:nvPr/>
            </p:nvSpPr>
            <p:spPr>
              <a:xfrm rot="15663801">
                <a:off x="226086" y="-89119"/>
                <a:ext cx="784451" cy="112846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054" h="21598" extrusionOk="0">
                    <a:moveTo>
                      <a:pt x="9241" y="0"/>
                    </a:moveTo>
                    <a:cubicBezTo>
                      <a:pt x="8623" y="3"/>
                      <a:pt x="8010" y="322"/>
                      <a:pt x="8004" y="946"/>
                    </a:cubicBezTo>
                    <a:cubicBezTo>
                      <a:pt x="7999" y="1470"/>
                      <a:pt x="7929" y="8910"/>
                      <a:pt x="7929" y="8910"/>
                    </a:cubicBezTo>
                    <a:cubicBezTo>
                      <a:pt x="7929" y="8910"/>
                      <a:pt x="7499" y="8974"/>
                      <a:pt x="7399" y="8974"/>
                    </a:cubicBezTo>
                    <a:cubicBezTo>
                      <a:pt x="7399" y="8974"/>
                      <a:pt x="5801" y="2575"/>
                      <a:pt x="5675" y="1884"/>
                    </a:cubicBezTo>
                    <a:cubicBezTo>
                      <a:pt x="5460" y="700"/>
                      <a:pt x="3262" y="854"/>
                      <a:pt x="3420" y="2122"/>
                    </a:cubicBezTo>
                    <a:cubicBezTo>
                      <a:pt x="3487" y="2667"/>
                      <a:pt x="4637" y="9621"/>
                      <a:pt x="4637" y="9621"/>
                    </a:cubicBezTo>
                    <a:lnTo>
                      <a:pt x="4100" y="9812"/>
                    </a:lnTo>
                    <a:cubicBezTo>
                      <a:pt x="4100" y="9812"/>
                      <a:pt x="2546" y="6213"/>
                      <a:pt x="2124" y="5128"/>
                    </a:cubicBezTo>
                    <a:cubicBezTo>
                      <a:pt x="1683" y="3995"/>
                      <a:pt x="-325" y="4416"/>
                      <a:pt x="45" y="5576"/>
                    </a:cubicBezTo>
                    <a:cubicBezTo>
                      <a:pt x="204" y="6073"/>
                      <a:pt x="930" y="9056"/>
                      <a:pt x="1691" y="11289"/>
                    </a:cubicBezTo>
                    <a:cubicBezTo>
                      <a:pt x="1612" y="16115"/>
                      <a:pt x="3291" y="17160"/>
                      <a:pt x="3675" y="19027"/>
                    </a:cubicBezTo>
                    <a:cubicBezTo>
                      <a:pt x="3899" y="20117"/>
                      <a:pt x="3791" y="21598"/>
                      <a:pt x="3791" y="21598"/>
                    </a:cubicBezTo>
                    <a:lnTo>
                      <a:pt x="13296" y="21598"/>
                    </a:lnTo>
                    <a:cubicBezTo>
                      <a:pt x="13296" y="18355"/>
                      <a:pt x="17266" y="16479"/>
                      <a:pt x="18181" y="15015"/>
                    </a:cubicBezTo>
                    <a:cubicBezTo>
                      <a:pt x="18213" y="14964"/>
                      <a:pt x="19620" y="12585"/>
                      <a:pt x="20198" y="11608"/>
                    </a:cubicBezTo>
                    <a:cubicBezTo>
                      <a:pt x="20356" y="11341"/>
                      <a:pt x="20444" y="11057"/>
                      <a:pt x="20458" y="10768"/>
                    </a:cubicBezTo>
                    <a:cubicBezTo>
                      <a:pt x="20485" y="10213"/>
                      <a:pt x="20558" y="9282"/>
                      <a:pt x="20735" y="9028"/>
                    </a:cubicBezTo>
                    <a:cubicBezTo>
                      <a:pt x="21275" y="8248"/>
                      <a:pt x="21229" y="7659"/>
                      <a:pt x="19813" y="7927"/>
                    </a:cubicBezTo>
                    <a:cubicBezTo>
                      <a:pt x="18121" y="8247"/>
                      <a:pt x="17427" y="10409"/>
                      <a:pt x="17427" y="10409"/>
                    </a:cubicBezTo>
                    <a:lnTo>
                      <a:pt x="16041" y="12125"/>
                    </a:lnTo>
                    <a:lnTo>
                      <a:pt x="15280" y="12313"/>
                    </a:lnTo>
                    <a:lnTo>
                      <a:pt x="14521" y="9417"/>
                    </a:lnTo>
                    <a:cubicBezTo>
                      <a:pt x="14521" y="9417"/>
                      <a:pt x="14899" y="2984"/>
                      <a:pt x="15008" y="1961"/>
                    </a:cubicBezTo>
                    <a:cubicBezTo>
                      <a:pt x="15120" y="912"/>
                      <a:pt x="13017" y="708"/>
                      <a:pt x="12778" y="1791"/>
                    </a:cubicBezTo>
                    <a:cubicBezTo>
                      <a:pt x="12639" y="2422"/>
                      <a:pt x="11563" y="7848"/>
                      <a:pt x="11333" y="8824"/>
                    </a:cubicBezTo>
                    <a:lnTo>
                      <a:pt x="10797" y="8800"/>
                    </a:lnTo>
                    <a:cubicBezTo>
                      <a:pt x="10797" y="8800"/>
                      <a:pt x="10538" y="1503"/>
                      <a:pt x="10513" y="956"/>
                    </a:cubicBezTo>
                    <a:cubicBezTo>
                      <a:pt x="10483" y="313"/>
                      <a:pt x="9859" y="-2"/>
                      <a:pt x="924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Gill Sans SemiBold"/>
                  </a:defRPr>
                </a:pPr>
                <a:endParaRPr/>
              </a:p>
            </p:txBody>
          </p:sp>
          <p:sp>
            <p:nvSpPr>
              <p:cNvPr id="405" name="Rectangle"/>
              <p:cNvSpPr/>
              <p:nvPr/>
            </p:nvSpPr>
            <p:spPr>
              <a:xfrm rot="20793752">
                <a:off x="1134552" y="150204"/>
                <a:ext cx="1270001" cy="329149"/>
              </a:xfrm>
              <a:prstGeom prst="rect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Gill Sans SemiBold"/>
                  </a:defRPr>
                </a:pPr>
                <a:endParaRPr/>
              </a:p>
            </p:txBody>
          </p:sp>
        </p:grpSp>
      </p:grpSp>
      <p:sp>
        <p:nvSpPr>
          <p:cNvPr id="408" name="Bucketing/Binning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Bucketing/Binning</a:t>
            </a:r>
          </a:p>
        </p:txBody>
      </p:sp>
      <p:grpSp>
        <p:nvGrpSpPr>
          <p:cNvPr id="411" name="Group"/>
          <p:cNvGrpSpPr/>
          <p:nvPr/>
        </p:nvGrpSpPr>
        <p:grpSpPr>
          <a:xfrm>
            <a:off x="2275248" y="5064202"/>
            <a:ext cx="2104304" cy="3308145"/>
            <a:chOff x="0" y="0"/>
            <a:chExt cx="2104302" cy="3308143"/>
          </a:xfrm>
        </p:grpSpPr>
        <p:sp>
          <p:nvSpPr>
            <p:cNvPr id="409" name="Paint Bucket"/>
            <p:cNvSpPr/>
            <p:nvPr/>
          </p:nvSpPr>
          <p:spPr>
            <a:xfrm>
              <a:off x="0" y="-1"/>
              <a:ext cx="2104303" cy="33081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9" extrusionOk="0">
                  <a:moveTo>
                    <a:pt x="10728" y="1"/>
                  </a:moveTo>
                  <a:cubicBezTo>
                    <a:pt x="4770" y="22"/>
                    <a:pt x="0" y="3150"/>
                    <a:pt x="0" y="6931"/>
                  </a:cubicBezTo>
                  <a:lnTo>
                    <a:pt x="0" y="9843"/>
                  </a:lnTo>
                  <a:cubicBezTo>
                    <a:pt x="0" y="9897"/>
                    <a:pt x="68" y="9946"/>
                    <a:pt x="162" y="9946"/>
                  </a:cubicBezTo>
                  <a:lnTo>
                    <a:pt x="501" y="9946"/>
                  </a:lnTo>
                  <a:cubicBezTo>
                    <a:pt x="586" y="9946"/>
                    <a:pt x="660" y="9990"/>
                    <a:pt x="660" y="10049"/>
                  </a:cubicBezTo>
                  <a:lnTo>
                    <a:pt x="660" y="10297"/>
                  </a:lnTo>
                  <a:cubicBezTo>
                    <a:pt x="660" y="10351"/>
                    <a:pt x="729" y="10400"/>
                    <a:pt x="822" y="10400"/>
                  </a:cubicBezTo>
                  <a:lnTo>
                    <a:pt x="1289" y="10400"/>
                  </a:lnTo>
                  <a:cubicBezTo>
                    <a:pt x="1374" y="10400"/>
                    <a:pt x="1451" y="10441"/>
                    <a:pt x="1451" y="10501"/>
                  </a:cubicBezTo>
                  <a:lnTo>
                    <a:pt x="1451" y="20382"/>
                  </a:lnTo>
                  <a:cubicBezTo>
                    <a:pt x="1451" y="20431"/>
                    <a:pt x="1392" y="20468"/>
                    <a:pt x="1316" y="20468"/>
                  </a:cubicBezTo>
                  <a:cubicBezTo>
                    <a:pt x="1129" y="20468"/>
                    <a:pt x="984" y="20566"/>
                    <a:pt x="984" y="20679"/>
                  </a:cubicBezTo>
                  <a:lnTo>
                    <a:pt x="984" y="21368"/>
                  </a:lnTo>
                  <a:cubicBezTo>
                    <a:pt x="984" y="21487"/>
                    <a:pt x="1137" y="21579"/>
                    <a:pt x="1316" y="21579"/>
                  </a:cubicBezTo>
                  <a:lnTo>
                    <a:pt x="20284" y="21579"/>
                  </a:lnTo>
                  <a:cubicBezTo>
                    <a:pt x="20471" y="21579"/>
                    <a:pt x="20616" y="21482"/>
                    <a:pt x="20616" y="21368"/>
                  </a:cubicBezTo>
                  <a:lnTo>
                    <a:pt x="20616" y="20679"/>
                  </a:lnTo>
                  <a:cubicBezTo>
                    <a:pt x="20616" y="20560"/>
                    <a:pt x="20463" y="20468"/>
                    <a:pt x="20284" y="20468"/>
                  </a:cubicBezTo>
                  <a:cubicBezTo>
                    <a:pt x="20208" y="20468"/>
                    <a:pt x="20149" y="20431"/>
                    <a:pt x="20149" y="20382"/>
                  </a:cubicBezTo>
                  <a:lnTo>
                    <a:pt x="20149" y="10496"/>
                  </a:lnTo>
                  <a:cubicBezTo>
                    <a:pt x="20149" y="10442"/>
                    <a:pt x="20215" y="10393"/>
                    <a:pt x="20308" y="10393"/>
                  </a:cubicBezTo>
                  <a:lnTo>
                    <a:pt x="20775" y="10393"/>
                  </a:lnTo>
                  <a:cubicBezTo>
                    <a:pt x="20860" y="10393"/>
                    <a:pt x="20937" y="10351"/>
                    <a:pt x="20937" y="10292"/>
                  </a:cubicBezTo>
                  <a:lnTo>
                    <a:pt x="20937" y="10042"/>
                  </a:lnTo>
                  <a:cubicBezTo>
                    <a:pt x="20937" y="9988"/>
                    <a:pt x="21005" y="9941"/>
                    <a:pt x="21099" y="9941"/>
                  </a:cubicBezTo>
                  <a:lnTo>
                    <a:pt x="21438" y="9941"/>
                  </a:lnTo>
                  <a:cubicBezTo>
                    <a:pt x="21523" y="9941"/>
                    <a:pt x="21600" y="9898"/>
                    <a:pt x="21600" y="9838"/>
                  </a:cubicBezTo>
                  <a:lnTo>
                    <a:pt x="21600" y="6850"/>
                  </a:lnTo>
                  <a:cubicBezTo>
                    <a:pt x="21583" y="3064"/>
                    <a:pt x="16712" y="-21"/>
                    <a:pt x="10728" y="1"/>
                  </a:cubicBezTo>
                  <a:close/>
                  <a:moveTo>
                    <a:pt x="10718" y="459"/>
                  </a:moveTo>
                  <a:cubicBezTo>
                    <a:pt x="16294" y="437"/>
                    <a:pt x="20844" y="3317"/>
                    <a:pt x="20844" y="6855"/>
                  </a:cubicBezTo>
                  <a:lnTo>
                    <a:pt x="20844" y="8630"/>
                  </a:lnTo>
                  <a:lnTo>
                    <a:pt x="20860" y="8630"/>
                  </a:lnTo>
                  <a:cubicBezTo>
                    <a:pt x="20860" y="8684"/>
                    <a:pt x="20794" y="8733"/>
                    <a:pt x="20701" y="8733"/>
                  </a:cubicBezTo>
                  <a:lnTo>
                    <a:pt x="20300" y="8733"/>
                  </a:lnTo>
                  <a:cubicBezTo>
                    <a:pt x="20216" y="8733"/>
                    <a:pt x="20139" y="8689"/>
                    <a:pt x="20139" y="8630"/>
                  </a:cubicBezTo>
                  <a:lnTo>
                    <a:pt x="20139" y="7384"/>
                  </a:lnTo>
                  <a:cubicBezTo>
                    <a:pt x="20139" y="7336"/>
                    <a:pt x="20182" y="7293"/>
                    <a:pt x="20250" y="7277"/>
                  </a:cubicBezTo>
                  <a:cubicBezTo>
                    <a:pt x="20403" y="7233"/>
                    <a:pt x="20513" y="7130"/>
                    <a:pt x="20505" y="7017"/>
                  </a:cubicBezTo>
                  <a:cubicBezTo>
                    <a:pt x="20496" y="6866"/>
                    <a:pt x="20291" y="6752"/>
                    <a:pt x="20054" y="6752"/>
                  </a:cubicBezTo>
                  <a:lnTo>
                    <a:pt x="1520" y="6752"/>
                  </a:lnTo>
                  <a:cubicBezTo>
                    <a:pt x="1282" y="6752"/>
                    <a:pt x="1077" y="6866"/>
                    <a:pt x="1069" y="7017"/>
                  </a:cubicBezTo>
                  <a:cubicBezTo>
                    <a:pt x="1060" y="7136"/>
                    <a:pt x="1171" y="7233"/>
                    <a:pt x="1323" y="7277"/>
                  </a:cubicBezTo>
                  <a:cubicBezTo>
                    <a:pt x="1391" y="7293"/>
                    <a:pt x="1435" y="7336"/>
                    <a:pt x="1435" y="7384"/>
                  </a:cubicBezTo>
                  <a:lnTo>
                    <a:pt x="1435" y="8630"/>
                  </a:lnTo>
                  <a:cubicBezTo>
                    <a:pt x="1435" y="8684"/>
                    <a:pt x="1366" y="8733"/>
                    <a:pt x="1273" y="8733"/>
                  </a:cubicBezTo>
                  <a:lnTo>
                    <a:pt x="873" y="8733"/>
                  </a:lnTo>
                  <a:cubicBezTo>
                    <a:pt x="788" y="8733"/>
                    <a:pt x="713" y="8689"/>
                    <a:pt x="713" y="8630"/>
                  </a:cubicBezTo>
                  <a:lnTo>
                    <a:pt x="713" y="6926"/>
                  </a:lnTo>
                  <a:cubicBezTo>
                    <a:pt x="713" y="3399"/>
                    <a:pt x="5167" y="481"/>
                    <a:pt x="10718" y="459"/>
                  </a:cubicBezTo>
                  <a:close/>
                  <a:moveTo>
                    <a:pt x="12458" y="7309"/>
                  </a:moveTo>
                  <a:cubicBezTo>
                    <a:pt x="14877" y="7309"/>
                    <a:pt x="15650" y="7309"/>
                    <a:pt x="18502" y="7309"/>
                  </a:cubicBezTo>
                  <a:cubicBezTo>
                    <a:pt x="18511" y="8198"/>
                    <a:pt x="18510" y="11833"/>
                    <a:pt x="18510" y="11984"/>
                  </a:cubicBezTo>
                  <a:cubicBezTo>
                    <a:pt x="18510" y="12156"/>
                    <a:pt x="18288" y="12297"/>
                    <a:pt x="18017" y="12297"/>
                  </a:cubicBezTo>
                  <a:cubicBezTo>
                    <a:pt x="17745" y="12297"/>
                    <a:pt x="17526" y="12156"/>
                    <a:pt x="17526" y="11984"/>
                  </a:cubicBezTo>
                  <a:lnTo>
                    <a:pt x="17526" y="9385"/>
                  </a:lnTo>
                  <a:cubicBezTo>
                    <a:pt x="17526" y="9175"/>
                    <a:pt x="17263" y="9007"/>
                    <a:pt x="16932" y="9007"/>
                  </a:cubicBezTo>
                  <a:cubicBezTo>
                    <a:pt x="16601" y="9007"/>
                    <a:pt x="16338" y="9175"/>
                    <a:pt x="16338" y="9385"/>
                  </a:cubicBezTo>
                  <a:cubicBezTo>
                    <a:pt x="16338" y="10140"/>
                    <a:pt x="16338" y="10738"/>
                    <a:pt x="16338" y="10797"/>
                  </a:cubicBezTo>
                  <a:cubicBezTo>
                    <a:pt x="16338" y="10970"/>
                    <a:pt x="16116" y="11111"/>
                    <a:pt x="15845" y="11111"/>
                  </a:cubicBezTo>
                  <a:cubicBezTo>
                    <a:pt x="15573" y="11111"/>
                    <a:pt x="15354" y="10970"/>
                    <a:pt x="15354" y="10797"/>
                  </a:cubicBezTo>
                  <a:lnTo>
                    <a:pt x="15354" y="9147"/>
                  </a:lnTo>
                  <a:cubicBezTo>
                    <a:pt x="15354" y="8133"/>
                    <a:pt x="14053" y="7309"/>
                    <a:pt x="12458" y="73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410" name="Square"/>
            <p:cNvSpPr/>
            <p:nvPr/>
          </p:nvSpPr>
          <p:spPr>
            <a:xfrm>
              <a:off x="635587" y="1107997"/>
              <a:ext cx="1270001" cy="1270001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</p:grpSp>
      <p:grpSp>
        <p:nvGrpSpPr>
          <p:cNvPr id="414" name="Group"/>
          <p:cNvGrpSpPr/>
          <p:nvPr/>
        </p:nvGrpSpPr>
        <p:grpSpPr>
          <a:xfrm>
            <a:off x="5450248" y="5064202"/>
            <a:ext cx="2104303" cy="3308145"/>
            <a:chOff x="0" y="0"/>
            <a:chExt cx="2104302" cy="3308143"/>
          </a:xfrm>
        </p:grpSpPr>
        <p:sp>
          <p:nvSpPr>
            <p:cNvPr id="412" name="Paint Bucket"/>
            <p:cNvSpPr/>
            <p:nvPr/>
          </p:nvSpPr>
          <p:spPr>
            <a:xfrm>
              <a:off x="0" y="-1"/>
              <a:ext cx="2104303" cy="33081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9" extrusionOk="0">
                  <a:moveTo>
                    <a:pt x="10728" y="1"/>
                  </a:moveTo>
                  <a:cubicBezTo>
                    <a:pt x="4770" y="22"/>
                    <a:pt x="0" y="3150"/>
                    <a:pt x="0" y="6931"/>
                  </a:cubicBezTo>
                  <a:lnTo>
                    <a:pt x="0" y="9843"/>
                  </a:lnTo>
                  <a:cubicBezTo>
                    <a:pt x="0" y="9897"/>
                    <a:pt x="68" y="9946"/>
                    <a:pt x="162" y="9946"/>
                  </a:cubicBezTo>
                  <a:lnTo>
                    <a:pt x="501" y="9946"/>
                  </a:lnTo>
                  <a:cubicBezTo>
                    <a:pt x="586" y="9946"/>
                    <a:pt x="660" y="9990"/>
                    <a:pt x="660" y="10049"/>
                  </a:cubicBezTo>
                  <a:lnTo>
                    <a:pt x="660" y="10297"/>
                  </a:lnTo>
                  <a:cubicBezTo>
                    <a:pt x="660" y="10351"/>
                    <a:pt x="729" y="10400"/>
                    <a:pt x="822" y="10400"/>
                  </a:cubicBezTo>
                  <a:lnTo>
                    <a:pt x="1289" y="10400"/>
                  </a:lnTo>
                  <a:cubicBezTo>
                    <a:pt x="1374" y="10400"/>
                    <a:pt x="1451" y="10441"/>
                    <a:pt x="1451" y="10501"/>
                  </a:cubicBezTo>
                  <a:lnTo>
                    <a:pt x="1451" y="20382"/>
                  </a:lnTo>
                  <a:cubicBezTo>
                    <a:pt x="1451" y="20431"/>
                    <a:pt x="1392" y="20468"/>
                    <a:pt x="1316" y="20468"/>
                  </a:cubicBezTo>
                  <a:cubicBezTo>
                    <a:pt x="1129" y="20468"/>
                    <a:pt x="984" y="20566"/>
                    <a:pt x="984" y="20679"/>
                  </a:cubicBezTo>
                  <a:lnTo>
                    <a:pt x="984" y="21368"/>
                  </a:lnTo>
                  <a:cubicBezTo>
                    <a:pt x="984" y="21487"/>
                    <a:pt x="1137" y="21579"/>
                    <a:pt x="1316" y="21579"/>
                  </a:cubicBezTo>
                  <a:lnTo>
                    <a:pt x="20284" y="21579"/>
                  </a:lnTo>
                  <a:cubicBezTo>
                    <a:pt x="20471" y="21579"/>
                    <a:pt x="20616" y="21482"/>
                    <a:pt x="20616" y="21368"/>
                  </a:cubicBezTo>
                  <a:lnTo>
                    <a:pt x="20616" y="20679"/>
                  </a:lnTo>
                  <a:cubicBezTo>
                    <a:pt x="20616" y="20560"/>
                    <a:pt x="20463" y="20468"/>
                    <a:pt x="20284" y="20468"/>
                  </a:cubicBezTo>
                  <a:cubicBezTo>
                    <a:pt x="20208" y="20468"/>
                    <a:pt x="20149" y="20431"/>
                    <a:pt x="20149" y="20382"/>
                  </a:cubicBezTo>
                  <a:lnTo>
                    <a:pt x="20149" y="10496"/>
                  </a:lnTo>
                  <a:cubicBezTo>
                    <a:pt x="20149" y="10442"/>
                    <a:pt x="20215" y="10393"/>
                    <a:pt x="20308" y="10393"/>
                  </a:cubicBezTo>
                  <a:lnTo>
                    <a:pt x="20775" y="10393"/>
                  </a:lnTo>
                  <a:cubicBezTo>
                    <a:pt x="20860" y="10393"/>
                    <a:pt x="20937" y="10351"/>
                    <a:pt x="20937" y="10292"/>
                  </a:cubicBezTo>
                  <a:lnTo>
                    <a:pt x="20937" y="10042"/>
                  </a:lnTo>
                  <a:cubicBezTo>
                    <a:pt x="20937" y="9988"/>
                    <a:pt x="21005" y="9941"/>
                    <a:pt x="21099" y="9941"/>
                  </a:cubicBezTo>
                  <a:lnTo>
                    <a:pt x="21438" y="9941"/>
                  </a:lnTo>
                  <a:cubicBezTo>
                    <a:pt x="21523" y="9941"/>
                    <a:pt x="21600" y="9898"/>
                    <a:pt x="21600" y="9838"/>
                  </a:cubicBezTo>
                  <a:lnTo>
                    <a:pt x="21600" y="6850"/>
                  </a:lnTo>
                  <a:cubicBezTo>
                    <a:pt x="21583" y="3064"/>
                    <a:pt x="16712" y="-21"/>
                    <a:pt x="10728" y="1"/>
                  </a:cubicBezTo>
                  <a:close/>
                  <a:moveTo>
                    <a:pt x="10718" y="459"/>
                  </a:moveTo>
                  <a:cubicBezTo>
                    <a:pt x="16294" y="437"/>
                    <a:pt x="20844" y="3317"/>
                    <a:pt x="20844" y="6855"/>
                  </a:cubicBezTo>
                  <a:lnTo>
                    <a:pt x="20844" y="8630"/>
                  </a:lnTo>
                  <a:lnTo>
                    <a:pt x="20860" y="8630"/>
                  </a:lnTo>
                  <a:cubicBezTo>
                    <a:pt x="20860" y="8684"/>
                    <a:pt x="20794" y="8733"/>
                    <a:pt x="20701" y="8733"/>
                  </a:cubicBezTo>
                  <a:lnTo>
                    <a:pt x="20300" y="8733"/>
                  </a:lnTo>
                  <a:cubicBezTo>
                    <a:pt x="20216" y="8733"/>
                    <a:pt x="20139" y="8689"/>
                    <a:pt x="20139" y="8630"/>
                  </a:cubicBezTo>
                  <a:lnTo>
                    <a:pt x="20139" y="7384"/>
                  </a:lnTo>
                  <a:cubicBezTo>
                    <a:pt x="20139" y="7336"/>
                    <a:pt x="20182" y="7293"/>
                    <a:pt x="20250" y="7277"/>
                  </a:cubicBezTo>
                  <a:cubicBezTo>
                    <a:pt x="20403" y="7233"/>
                    <a:pt x="20513" y="7130"/>
                    <a:pt x="20505" y="7017"/>
                  </a:cubicBezTo>
                  <a:cubicBezTo>
                    <a:pt x="20496" y="6866"/>
                    <a:pt x="20291" y="6752"/>
                    <a:pt x="20054" y="6752"/>
                  </a:cubicBezTo>
                  <a:lnTo>
                    <a:pt x="1520" y="6752"/>
                  </a:lnTo>
                  <a:cubicBezTo>
                    <a:pt x="1282" y="6752"/>
                    <a:pt x="1077" y="6866"/>
                    <a:pt x="1069" y="7017"/>
                  </a:cubicBezTo>
                  <a:cubicBezTo>
                    <a:pt x="1060" y="7136"/>
                    <a:pt x="1171" y="7233"/>
                    <a:pt x="1323" y="7277"/>
                  </a:cubicBezTo>
                  <a:cubicBezTo>
                    <a:pt x="1391" y="7293"/>
                    <a:pt x="1435" y="7336"/>
                    <a:pt x="1435" y="7384"/>
                  </a:cubicBezTo>
                  <a:lnTo>
                    <a:pt x="1435" y="8630"/>
                  </a:lnTo>
                  <a:cubicBezTo>
                    <a:pt x="1435" y="8684"/>
                    <a:pt x="1366" y="8733"/>
                    <a:pt x="1273" y="8733"/>
                  </a:cubicBezTo>
                  <a:lnTo>
                    <a:pt x="873" y="8733"/>
                  </a:lnTo>
                  <a:cubicBezTo>
                    <a:pt x="788" y="8733"/>
                    <a:pt x="713" y="8689"/>
                    <a:pt x="713" y="8630"/>
                  </a:cubicBezTo>
                  <a:lnTo>
                    <a:pt x="713" y="6926"/>
                  </a:lnTo>
                  <a:cubicBezTo>
                    <a:pt x="713" y="3399"/>
                    <a:pt x="5167" y="481"/>
                    <a:pt x="10718" y="459"/>
                  </a:cubicBezTo>
                  <a:close/>
                  <a:moveTo>
                    <a:pt x="12458" y="7309"/>
                  </a:moveTo>
                  <a:cubicBezTo>
                    <a:pt x="14877" y="7309"/>
                    <a:pt x="15650" y="7309"/>
                    <a:pt x="18502" y="7309"/>
                  </a:cubicBezTo>
                  <a:cubicBezTo>
                    <a:pt x="18511" y="8198"/>
                    <a:pt x="18510" y="11833"/>
                    <a:pt x="18510" y="11984"/>
                  </a:cubicBezTo>
                  <a:cubicBezTo>
                    <a:pt x="18510" y="12156"/>
                    <a:pt x="18288" y="12297"/>
                    <a:pt x="18017" y="12297"/>
                  </a:cubicBezTo>
                  <a:cubicBezTo>
                    <a:pt x="17745" y="12297"/>
                    <a:pt x="17526" y="12156"/>
                    <a:pt x="17526" y="11984"/>
                  </a:cubicBezTo>
                  <a:lnTo>
                    <a:pt x="17526" y="9385"/>
                  </a:lnTo>
                  <a:cubicBezTo>
                    <a:pt x="17526" y="9175"/>
                    <a:pt x="17263" y="9007"/>
                    <a:pt x="16932" y="9007"/>
                  </a:cubicBezTo>
                  <a:cubicBezTo>
                    <a:pt x="16601" y="9007"/>
                    <a:pt x="16338" y="9175"/>
                    <a:pt x="16338" y="9385"/>
                  </a:cubicBezTo>
                  <a:cubicBezTo>
                    <a:pt x="16338" y="10140"/>
                    <a:pt x="16338" y="10738"/>
                    <a:pt x="16338" y="10797"/>
                  </a:cubicBezTo>
                  <a:cubicBezTo>
                    <a:pt x="16338" y="10970"/>
                    <a:pt x="16116" y="11111"/>
                    <a:pt x="15845" y="11111"/>
                  </a:cubicBezTo>
                  <a:cubicBezTo>
                    <a:pt x="15573" y="11111"/>
                    <a:pt x="15354" y="10970"/>
                    <a:pt x="15354" y="10797"/>
                  </a:cubicBezTo>
                  <a:lnTo>
                    <a:pt x="15354" y="9147"/>
                  </a:lnTo>
                  <a:cubicBezTo>
                    <a:pt x="15354" y="8133"/>
                    <a:pt x="14053" y="7309"/>
                    <a:pt x="12458" y="73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413" name="Square"/>
            <p:cNvSpPr/>
            <p:nvPr/>
          </p:nvSpPr>
          <p:spPr>
            <a:xfrm>
              <a:off x="635587" y="1107997"/>
              <a:ext cx="1270001" cy="1270001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</p:grpSp>
      <p:grpSp>
        <p:nvGrpSpPr>
          <p:cNvPr id="417" name="Group"/>
          <p:cNvGrpSpPr/>
          <p:nvPr/>
        </p:nvGrpSpPr>
        <p:grpSpPr>
          <a:xfrm>
            <a:off x="8625248" y="5064202"/>
            <a:ext cx="2104303" cy="3308145"/>
            <a:chOff x="0" y="0"/>
            <a:chExt cx="2104302" cy="3308143"/>
          </a:xfrm>
        </p:grpSpPr>
        <p:sp>
          <p:nvSpPr>
            <p:cNvPr id="415" name="Paint Bucket"/>
            <p:cNvSpPr/>
            <p:nvPr/>
          </p:nvSpPr>
          <p:spPr>
            <a:xfrm>
              <a:off x="0" y="-1"/>
              <a:ext cx="2104303" cy="33081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9" extrusionOk="0">
                  <a:moveTo>
                    <a:pt x="10728" y="1"/>
                  </a:moveTo>
                  <a:cubicBezTo>
                    <a:pt x="4770" y="22"/>
                    <a:pt x="0" y="3150"/>
                    <a:pt x="0" y="6931"/>
                  </a:cubicBezTo>
                  <a:lnTo>
                    <a:pt x="0" y="9843"/>
                  </a:lnTo>
                  <a:cubicBezTo>
                    <a:pt x="0" y="9897"/>
                    <a:pt x="68" y="9946"/>
                    <a:pt x="162" y="9946"/>
                  </a:cubicBezTo>
                  <a:lnTo>
                    <a:pt x="501" y="9946"/>
                  </a:lnTo>
                  <a:cubicBezTo>
                    <a:pt x="586" y="9946"/>
                    <a:pt x="660" y="9990"/>
                    <a:pt x="660" y="10049"/>
                  </a:cubicBezTo>
                  <a:lnTo>
                    <a:pt x="660" y="10297"/>
                  </a:lnTo>
                  <a:cubicBezTo>
                    <a:pt x="660" y="10351"/>
                    <a:pt x="729" y="10400"/>
                    <a:pt x="822" y="10400"/>
                  </a:cubicBezTo>
                  <a:lnTo>
                    <a:pt x="1289" y="10400"/>
                  </a:lnTo>
                  <a:cubicBezTo>
                    <a:pt x="1374" y="10400"/>
                    <a:pt x="1451" y="10441"/>
                    <a:pt x="1451" y="10501"/>
                  </a:cubicBezTo>
                  <a:lnTo>
                    <a:pt x="1451" y="20382"/>
                  </a:lnTo>
                  <a:cubicBezTo>
                    <a:pt x="1451" y="20431"/>
                    <a:pt x="1392" y="20468"/>
                    <a:pt x="1316" y="20468"/>
                  </a:cubicBezTo>
                  <a:cubicBezTo>
                    <a:pt x="1129" y="20468"/>
                    <a:pt x="984" y="20566"/>
                    <a:pt x="984" y="20679"/>
                  </a:cubicBezTo>
                  <a:lnTo>
                    <a:pt x="984" y="21368"/>
                  </a:lnTo>
                  <a:cubicBezTo>
                    <a:pt x="984" y="21487"/>
                    <a:pt x="1137" y="21579"/>
                    <a:pt x="1316" y="21579"/>
                  </a:cubicBezTo>
                  <a:lnTo>
                    <a:pt x="20284" y="21579"/>
                  </a:lnTo>
                  <a:cubicBezTo>
                    <a:pt x="20471" y="21579"/>
                    <a:pt x="20616" y="21482"/>
                    <a:pt x="20616" y="21368"/>
                  </a:cubicBezTo>
                  <a:lnTo>
                    <a:pt x="20616" y="20679"/>
                  </a:lnTo>
                  <a:cubicBezTo>
                    <a:pt x="20616" y="20560"/>
                    <a:pt x="20463" y="20468"/>
                    <a:pt x="20284" y="20468"/>
                  </a:cubicBezTo>
                  <a:cubicBezTo>
                    <a:pt x="20208" y="20468"/>
                    <a:pt x="20149" y="20431"/>
                    <a:pt x="20149" y="20382"/>
                  </a:cubicBezTo>
                  <a:lnTo>
                    <a:pt x="20149" y="10496"/>
                  </a:lnTo>
                  <a:cubicBezTo>
                    <a:pt x="20149" y="10442"/>
                    <a:pt x="20215" y="10393"/>
                    <a:pt x="20308" y="10393"/>
                  </a:cubicBezTo>
                  <a:lnTo>
                    <a:pt x="20775" y="10393"/>
                  </a:lnTo>
                  <a:cubicBezTo>
                    <a:pt x="20860" y="10393"/>
                    <a:pt x="20937" y="10351"/>
                    <a:pt x="20937" y="10292"/>
                  </a:cubicBezTo>
                  <a:lnTo>
                    <a:pt x="20937" y="10042"/>
                  </a:lnTo>
                  <a:cubicBezTo>
                    <a:pt x="20937" y="9988"/>
                    <a:pt x="21005" y="9941"/>
                    <a:pt x="21099" y="9941"/>
                  </a:cubicBezTo>
                  <a:lnTo>
                    <a:pt x="21438" y="9941"/>
                  </a:lnTo>
                  <a:cubicBezTo>
                    <a:pt x="21523" y="9941"/>
                    <a:pt x="21600" y="9898"/>
                    <a:pt x="21600" y="9838"/>
                  </a:cubicBezTo>
                  <a:lnTo>
                    <a:pt x="21600" y="6850"/>
                  </a:lnTo>
                  <a:cubicBezTo>
                    <a:pt x="21583" y="3064"/>
                    <a:pt x="16712" y="-21"/>
                    <a:pt x="10728" y="1"/>
                  </a:cubicBezTo>
                  <a:close/>
                  <a:moveTo>
                    <a:pt x="10718" y="459"/>
                  </a:moveTo>
                  <a:cubicBezTo>
                    <a:pt x="16294" y="437"/>
                    <a:pt x="20844" y="3317"/>
                    <a:pt x="20844" y="6855"/>
                  </a:cubicBezTo>
                  <a:lnTo>
                    <a:pt x="20844" y="8630"/>
                  </a:lnTo>
                  <a:lnTo>
                    <a:pt x="20860" y="8630"/>
                  </a:lnTo>
                  <a:cubicBezTo>
                    <a:pt x="20860" y="8684"/>
                    <a:pt x="20794" y="8733"/>
                    <a:pt x="20701" y="8733"/>
                  </a:cubicBezTo>
                  <a:lnTo>
                    <a:pt x="20300" y="8733"/>
                  </a:lnTo>
                  <a:cubicBezTo>
                    <a:pt x="20216" y="8733"/>
                    <a:pt x="20139" y="8689"/>
                    <a:pt x="20139" y="8630"/>
                  </a:cubicBezTo>
                  <a:lnTo>
                    <a:pt x="20139" y="7384"/>
                  </a:lnTo>
                  <a:cubicBezTo>
                    <a:pt x="20139" y="7336"/>
                    <a:pt x="20182" y="7293"/>
                    <a:pt x="20250" y="7277"/>
                  </a:cubicBezTo>
                  <a:cubicBezTo>
                    <a:pt x="20403" y="7233"/>
                    <a:pt x="20513" y="7130"/>
                    <a:pt x="20505" y="7017"/>
                  </a:cubicBezTo>
                  <a:cubicBezTo>
                    <a:pt x="20496" y="6866"/>
                    <a:pt x="20291" y="6752"/>
                    <a:pt x="20054" y="6752"/>
                  </a:cubicBezTo>
                  <a:lnTo>
                    <a:pt x="1520" y="6752"/>
                  </a:lnTo>
                  <a:cubicBezTo>
                    <a:pt x="1282" y="6752"/>
                    <a:pt x="1077" y="6866"/>
                    <a:pt x="1069" y="7017"/>
                  </a:cubicBezTo>
                  <a:cubicBezTo>
                    <a:pt x="1060" y="7136"/>
                    <a:pt x="1171" y="7233"/>
                    <a:pt x="1323" y="7277"/>
                  </a:cubicBezTo>
                  <a:cubicBezTo>
                    <a:pt x="1391" y="7293"/>
                    <a:pt x="1435" y="7336"/>
                    <a:pt x="1435" y="7384"/>
                  </a:cubicBezTo>
                  <a:lnTo>
                    <a:pt x="1435" y="8630"/>
                  </a:lnTo>
                  <a:cubicBezTo>
                    <a:pt x="1435" y="8684"/>
                    <a:pt x="1366" y="8733"/>
                    <a:pt x="1273" y="8733"/>
                  </a:cubicBezTo>
                  <a:lnTo>
                    <a:pt x="873" y="8733"/>
                  </a:lnTo>
                  <a:cubicBezTo>
                    <a:pt x="788" y="8733"/>
                    <a:pt x="713" y="8689"/>
                    <a:pt x="713" y="8630"/>
                  </a:cubicBezTo>
                  <a:lnTo>
                    <a:pt x="713" y="6926"/>
                  </a:lnTo>
                  <a:cubicBezTo>
                    <a:pt x="713" y="3399"/>
                    <a:pt x="5167" y="481"/>
                    <a:pt x="10718" y="459"/>
                  </a:cubicBezTo>
                  <a:close/>
                  <a:moveTo>
                    <a:pt x="12458" y="7309"/>
                  </a:moveTo>
                  <a:cubicBezTo>
                    <a:pt x="14877" y="7309"/>
                    <a:pt x="15650" y="7309"/>
                    <a:pt x="18502" y="7309"/>
                  </a:cubicBezTo>
                  <a:cubicBezTo>
                    <a:pt x="18511" y="8198"/>
                    <a:pt x="18510" y="11833"/>
                    <a:pt x="18510" y="11984"/>
                  </a:cubicBezTo>
                  <a:cubicBezTo>
                    <a:pt x="18510" y="12156"/>
                    <a:pt x="18288" y="12297"/>
                    <a:pt x="18017" y="12297"/>
                  </a:cubicBezTo>
                  <a:cubicBezTo>
                    <a:pt x="17745" y="12297"/>
                    <a:pt x="17526" y="12156"/>
                    <a:pt x="17526" y="11984"/>
                  </a:cubicBezTo>
                  <a:lnTo>
                    <a:pt x="17526" y="9385"/>
                  </a:lnTo>
                  <a:cubicBezTo>
                    <a:pt x="17526" y="9175"/>
                    <a:pt x="17263" y="9007"/>
                    <a:pt x="16932" y="9007"/>
                  </a:cubicBezTo>
                  <a:cubicBezTo>
                    <a:pt x="16601" y="9007"/>
                    <a:pt x="16338" y="9175"/>
                    <a:pt x="16338" y="9385"/>
                  </a:cubicBezTo>
                  <a:cubicBezTo>
                    <a:pt x="16338" y="10140"/>
                    <a:pt x="16338" y="10738"/>
                    <a:pt x="16338" y="10797"/>
                  </a:cubicBezTo>
                  <a:cubicBezTo>
                    <a:pt x="16338" y="10970"/>
                    <a:pt x="16116" y="11111"/>
                    <a:pt x="15845" y="11111"/>
                  </a:cubicBezTo>
                  <a:cubicBezTo>
                    <a:pt x="15573" y="11111"/>
                    <a:pt x="15354" y="10970"/>
                    <a:pt x="15354" y="10797"/>
                  </a:cubicBezTo>
                  <a:lnTo>
                    <a:pt x="15354" y="9147"/>
                  </a:lnTo>
                  <a:cubicBezTo>
                    <a:pt x="15354" y="8133"/>
                    <a:pt x="14053" y="7309"/>
                    <a:pt x="12458" y="73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416" name="Square"/>
            <p:cNvSpPr/>
            <p:nvPr/>
          </p:nvSpPr>
          <p:spPr>
            <a:xfrm>
              <a:off x="635587" y="1107997"/>
              <a:ext cx="1270001" cy="1270001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</p:grpSp>
      <p:sp>
        <p:nvSpPr>
          <p:cNvPr id="418" name="2017"/>
          <p:cNvSpPr txBox="1"/>
          <p:nvPr/>
        </p:nvSpPr>
        <p:spPr>
          <a:xfrm>
            <a:off x="2908002" y="6489674"/>
            <a:ext cx="83879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2017</a:t>
            </a:r>
          </a:p>
        </p:txBody>
      </p:sp>
      <p:sp>
        <p:nvSpPr>
          <p:cNvPr id="419" name="2018"/>
          <p:cNvSpPr txBox="1"/>
          <p:nvPr/>
        </p:nvSpPr>
        <p:spPr>
          <a:xfrm>
            <a:off x="6083002" y="6489674"/>
            <a:ext cx="83879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2018</a:t>
            </a:r>
          </a:p>
        </p:txBody>
      </p:sp>
      <p:sp>
        <p:nvSpPr>
          <p:cNvPr id="420" name="2019"/>
          <p:cNvSpPr txBox="1"/>
          <p:nvPr/>
        </p:nvSpPr>
        <p:spPr>
          <a:xfrm>
            <a:off x="9258002" y="6489674"/>
            <a:ext cx="83879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2019</a:t>
            </a:r>
          </a:p>
        </p:txBody>
      </p:sp>
      <p:sp>
        <p:nvSpPr>
          <p:cNvPr id="421" name="all…"/>
          <p:cNvSpPr txBox="1"/>
          <p:nvPr/>
        </p:nvSpPr>
        <p:spPr>
          <a:xfrm>
            <a:off x="1098946" y="2275229"/>
            <a:ext cx="850108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all</a:t>
            </a:r>
          </a:p>
          <a:p>
            <a:r>
              <a:t>rows</a:t>
            </a:r>
          </a:p>
        </p:txBody>
      </p:sp>
      <p:sp>
        <p:nvSpPr>
          <p:cNvPr id="422" name="for…"/>
          <p:cNvSpPr/>
          <p:nvPr/>
        </p:nvSpPr>
        <p:spPr>
          <a:xfrm>
            <a:off x="3009900" y="2174855"/>
            <a:ext cx="1013548" cy="1013549"/>
          </a:xfrm>
          <a:prstGeom prst="roundRect">
            <a:avLst>
              <a:gd name="adj" fmla="val 15000"/>
            </a:avLst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r>
              <a:t>for</a:t>
            </a:r>
          </a:p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r>
              <a:t>loop</a:t>
            </a:r>
          </a:p>
        </p:txBody>
      </p:sp>
      <p:sp>
        <p:nvSpPr>
          <p:cNvPr id="423" name="Arrow"/>
          <p:cNvSpPr/>
          <p:nvPr/>
        </p:nvSpPr>
        <p:spPr>
          <a:xfrm>
            <a:off x="2152054" y="2360383"/>
            <a:ext cx="642492" cy="642492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4" name="Arrow"/>
          <p:cNvSpPr/>
          <p:nvPr/>
        </p:nvSpPr>
        <p:spPr>
          <a:xfrm>
            <a:off x="4298353" y="2360383"/>
            <a:ext cx="642492" cy="642492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1" name="Group"/>
          <p:cNvGrpSpPr/>
          <p:nvPr/>
        </p:nvGrpSpPr>
        <p:grpSpPr>
          <a:xfrm rot="18756013">
            <a:off x="8487548" y="4040795"/>
            <a:ext cx="4550814" cy="950226"/>
            <a:chOff x="0" y="0"/>
            <a:chExt cx="4550812" cy="950225"/>
          </a:xfrm>
        </p:grpSpPr>
        <p:sp>
          <p:nvSpPr>
            <p:cNvPr id="426" name="Rectangle"/>
            <p:cNvSpPr/>
            <p:nvPr/>
          </p:nvSpPr>
          <p:spPr>
            <a:xfrm>
              <a:off x="0" y="289904"/>
              <a:ext cx="2659956" cy="435660"/>
            </a:xfrm>
            <a:prstGeom prst="rect">
              <a:avLst/>
            </a:prstGeom>
            <a:solidFill>
              <a:schemeClr val="accent6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427" name="2019 | 95mph | ..."/>
            <p:cNvSpPr txBox="1"/>
            <p:nvPr/>
          </p:nvSpPr>
          <p:spPr>
            <a:xfrm>
              <a:off x="196949" y="279134"/>
              <a:ext cx="2266058" cy="457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0"/>
              </a:lvl1pPr>
            </a:lstStyle>
            <a:p>
              <a:r>
                <a:t>2019 | 95mph | ...</a:t>
              </a:r>
            </a:p>
          </p:txBody>
        </p:sp>
        <p:grpSp>
          <p:nvGrpSpPr>
            <p:cNvPr id="430" name="Group"/>
            <p:cNvGrpSpPr/>
            <p:nvPr/>
          </p:nvGrpSpPr>
          <p:grpSpPr>
            <a:xfrm>
              <a:off x="2125399" y="0"/>
              <a:ext cx="2425414" cy="950226"/>
              <a:chOff x="0" y="0"/>
              <a:chExt cx="2425412" cy="950225"/>
            </a:xfrm>
          </p:grpSpPr>
          <p:sp>
            <p:nvSpPr>
              <p:cNvPr id="428" name="Hand"/>
              <p:cNvSpPr/>
              <p:nvPr/>
            </p:nvSpPr>
            <p:spPr>
              <a:xfrm rot="15663801">
                <a:off x="226086" y="-89119"/>
                <a:ext cx="784451" cy="112846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054" h="21598" extrusionOk="0">
                    <a:moveTo>
                      <a:pt x="9241" y="0"/>
                    </a:moveTo>
                    <a:cubicBezTo>
                      <a:pt x="8623" y="3"/>
                      <a:pt x="8010" y="322"/>
                      <a:pt x="8004" y="946"/>
                    </a:cubicBezTo>
                    <a:cubicBezTo>
                      <a:pt x="7999" y="1470"/>
                      <a:pt x="7929" y="8910"/>
                      <a:pt x="7929" y="8910"/>
                    </a:cubicBezTo>
                    <a:cubicBezTo>
                      <a:pt x="7929" y="8910"/>
                      <a:pt x="7499" y="8974"/>
                      <a:pt x="7399" y="8974"/>
                    </a:cubicBezTo>
                    <a:cubicBezTo>
                      <a:pt x="7399" y="8974"/>
                      <a:pt x="5801" y="2575"/>
                      <a:pt x="5675" y="1884"/>
                    </a:cubicBezTo>
                    <a:cubicBezTo>
                      <a:pt x="5460" y="700"/>
                      <a:pt x="3262" y="854"/>
                      <a:pt x="3420" y="2122"/>
                    </a:cubicBezTo>
                    <a:cubicBezTo>
                      <a:pt x="3487" y="2667"/>
                      <a:pt x="4637" y="9621"/>
                      <a:pt x="4637" y="9621"/>
                    </a:cubicBezTo>
                    <a:lnTo>
                      <a:pt x="4100" y="9812"/>
                    </a:lnTo>
                    <a:cubicBezTo>
                      <a:pt x="4100" y="9812"/>
                      <a:pt x="2546" y="6213"/>
                      <a:pt x="2124" y="5128"/>
                    </a:cubicBezTo>
                    <a:cubicBezTo>
                      <a:pt x="1683" y="3995"/>
                      <a:pt x="-325" y="4416"/>
                      <a:pt x="45" y="5576"/>
                    </a:cubicBezTo>
                    <a:cubicBezTo>
                      <a:pt x="204" y="6073"/>
                      <a:pt x="930" y="9056"/>
                      <a:pt x="1691" y="11289"/>
                    </a:cubicBezTo>
                    <a:cubicBezTo>
                      <a:pt x="1612" y="16115"/>
                      <a:pt x="3291" y="17160"/>
                      <a:pt x="3675" y="19027"/>
                    </a:cubicBezTo>
                    <a:cubicBezTo>
                      <a:pt x="3899" y="20117"/>
                      <a:pt x="3791" y="21598"/>
                      <a:pt x="3791" y="21598"/>
                    </a:cubicBezTo>
                    <a:lnTo>
                      <a:pt x="13296" y="21598"/>
                    </a:lnTo>
                    <a:cubicBezTo>
                      <a:pt x="13296" y="18355"/>
                      <a:pt x="17266" y="16479"/>
                      <a:pt x="18181" y="15015"/>
                    </a:cubicBezTo>
                    <a:cubicBezTo>
                      <a:pt x="18213" y="14964"/>
                      <a:pt x="19620" y="12585"/>
                      <a:pt x="20198" y="11608"/>
                    </a:cubicBezTo>
                    <a:cubicBezTo>
                      <a:pt x="20356" y="11341"/>
                      <a:pt x="20444" y="11057"/>
                      <a:pt x="20458" y="10768"/>
                    </a:cubicBezTo>
                    <a:cubicBezTo>
                      <a:pt x="20485" y="10213"/>
                      <a:pt x="20558" y="9282"/>
                      <a:pt x="20735" y="9028"/>
                    </a:cubicBezTo>
                    <a:cubicBezTo>
                      <a:pt x="21275" y="8248"/>
                      <a:pt x="21229" y="7659"/>
                      <a:pt x="19813" y="7927"/>
                    </a:cubicBezTo>
                    <a:cubicBezTo>
                      <a:pt x="18121" y="8247"/>
                      <a:pt x="17427" y="10409"/>
                      <a:pt x="17427" y="10409"/>
                    </a:cubicBezTo>
                    <a:lnTo>
                      <a:pt x="16041" y="12125"/>
                    </a:lnTo>
                    <a:lnTo>
                      <a:pt x="15280" y="12313"/>
                    </a:lnTo>
                    <a:lnTo>
                      <a:pt x="14521" y="9417"/>
                    </a:lnTo>
                    <a:cubicBezTo>
                      <a:pt x="14521" y="9417"/>
                      <a:pt x="14899" y="2984"/>
                      <a:pt x="15008" y="1961"/>
                    </a:cubicBezTo>
                    <a:cubicBezTo>
                      <a:pt x="15120" y="912"/>
                      <a:pt x="13017" y="708"/>
                      <a:pt x="12778" y="1791"/>
                    </a:cubicBezTo>
                    <a:cubicBezTo>
                      <a:pt x="12639" y="2422"/>
                      <a:pt x="11563" y="7848"/>
                      <a:pt x="11333" y="8824"/>
                    </a:cubicBezTo>
                    <a:lnTo>
                      <a:pt x="10797" y="8800"/>
                    </a:lnTo>
                    <a:cubicBezTo>
                      <a:pt x="10797" y="8800"/>
                      <a:pt x="10538" y="1503"/>
                      <a:pt x="10513" y="956"/>
                    </a:cubicBezTo>
                    <a:cubicBezTo>
                      <a:pt x="10483" y="313"/>
                      <a:pt x="9859" y="-2"/>
                      <a:pt x="924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Gill Sans SemiBold"/>
                  </a:defRPr>
                </a:pPr>
                <a:endParaRPr/>
              </a:p>
            </p:txBody>
          </p:sp>
          <p:sp>
            <p:nvSpPr>
              <p:cNvPr id="429" name="Rectangle"/>
              <p:cNvSpPr/>
              <p:nvPr/>
            </p:nvSpPr>
            <p:spPr>
              <a:xfrm rot="20793752">
                <a:off x="1134552" y="150204"/>
                <a:ext cx="1270001" cy="329149"/>
              </a:xfrm>
              <a:prstGeom prst="rect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Gill Sans SemiBold"/>
                  </a:defRPr>
                </a:pPr>
                <a:endParaRPr/>
              </a:p>
            </p:txBody>
          </p:sp>
        </p:grpSp>
      </p:grpSp>
      <p:sp>
        <p:nvSpPr>
          <p:cNvPr id="432" name="Bucketing/Binning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Bucketing/Binning</a:t>
            </a:r>
          </a:p>
        </p:txBody>
      </p:sp>
      <p:grpSp>
        <p:nvGrpSpPr>
          <p:cNvPr id="435" name="Group"/>
          <p:cNvGrpSpPr/>
          <p:nvPr/>
        </p:nvGrpSpPr>
        <p:grpSpPr>
          <a:xfrm>
            <a:off x="2275248" y="5064202"/>
            <a:ext cx="2104304" cy="3308145"/>
            <a:chOff x="0" y="0"/>
            <a:chExt cx="2104302" cy="3308143"/>
          </a:xfrm>
        </p:grpSpPr>
        <p:sp>
          <p:nvSpPr>
            <p:cNvPr id="433" name="Paint Bucket"/>
            <p:cNvSpPr/>
            <p:nvPr/>
          </p:nvSpPr>
          <p:spPr>
            <a:xfrm>
              <a:off x="0" y="-1"/>
              <a:ext cx="2104303" cy="33081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9" extrusionOk="0">
                  <a:moveTo>
                    <a:pt x="10728" y="1"/>
                  </a:moveTo>
                  <a:cubicBezTo>
                    <a:pt x="4770" y="22"/>
                    <a:pt x="0" y="3150"/>
                    <a:pt x="0" y="6931"/>
                  </a:cubicBezTo>
                  <a:lnTo>
                    <a:pt x="0" y="9843"/>
                  </a:lnTo>
                  <a:cubicBezTo>
                    <a:pt x="0" y="9897"/>
                    <a:pt x="68" y="9946"/>
                    <a:pt x="162" y="9946"/>
                  </a:cubicBezTo>
                  <a:lnTo>
                    <a:pt x="501" y="9946"/>
                  </a:lnTo>
                  <a:cubicBezTo>
                    <a:pt x="586" y="9946"/>
                    <a:pt x="660" y="9990"/>
                    <a:pt x="660" y="10049"/>
                  </a:cubicBezTo>
                  <a:lnTo>
                    <a:pt x="660" y="10297"/>
                  </a:lnTo>
                  <a:cubicBezTo>
                    <a:pt x="660" y="10351"/>
                    <a:pt x="729" y="10400"/>
                    <a:pt x="822" y="10400"/>
                  </a:cubicBezTo>
                  <a:lnTo>
                    <a:pt x="1289" y="10400"/>
                  </a:lnTo>
                  <a:cubicBezTo>
                    <a:pt x="1374" y="10400"/>
                    <a:pt x="1451" y="10441"/>
                    <a:pt x="1451" y="10501"/>
                  </a:cubicBezTo>
                  <a:lnTo>
                    <a:pt x="1451" y="20382"/>
                  </a:lnTo>
                  <a:cubicBezTo>
                    <a:pt x="1451" y="20431"/>
                    <a:pt x="1392" y="20468"/>
                    <a:pt x="1316" y="20468"/>
                  </a:cubicBezTo>
                  <a:cubicBezTo>
                    <a:pt x="1129" y="20468"/>
                    <a:pt x="984" y="20566"/>
                    <a:pt x="984" y="20679"/>
                  </a:cubicBezTo>
                  <a:lnTo>
                    <a:pt x="984" y="21368"/>
                  </a:lnTo>
                  <a:cubicBezTo>
                    <a:pt x="984" y="21487"/>
                    <a:pt x="1137" y="21579"/>
                    <a:pt x="1316" y="21579"/>
                  </a:cubicBezTo>
                  <a:lnTo>
                    <a:pt x="20284" y="21579"/>
                  </a:lnTo>
                  <a:cubicBezTo>
                    <a:pt x="20471" y="21579"/>
                    <a:pt x="20616" y="21482"/>
                    <a:pt x="20616" y="21368"/>
                  </a:cubicBezTo>
                  <a:lnTo>
                    <a:pt x="20616" y="20679"/>
                  </a:lnTo>
                  <a:cubicBezTo>
                    <a:pt x="20616" y="20560"/>
                    <a:pt x="20463" y="20468"/>
                    <a:pt x="20284" y="20468"/>
                  </a:cubicBezTo>
                  <a:cubicBezTo>
                    <a:pt x="20208" y="20468"/>
                    <a:pt x="20149" y="20431"/>
                    <a:pt x="20149" y="20382"/>
                  </a:cubicBezTo>
                  <a:lnTo>
                    <a:pt x="20149" y="10496"/>
                  </a:lnTo>
                  <a:cubicBezTo>
                    <a:pt x="20149" y="10442"/>
                    <a:pt x="20215" y="10393"/>
                    <a:pt x="20308" y="10393"/>
                  </a:cubicBezTo>
                  <a:lnTo>
                    <a:pt x="20775" y="10393"/>
                  </a:lnTo>
                  <a:cubicBezTo>
                    <a:pt x="20860" y="10393"/>
                    <a:pt x="20937" y="10351"/>
                    <a:pt x="20937" y="10292"/>
                  </a:cubicBezTo>
                  <a:lnTo>
                    <a:pt x="20937" y="10042"/>
                  </a:lnTo>
                  <a:cubicBezTo>
                    <a:pt x="20937" y="9988"/>
                    <a:pt x="21005" y="9941"/>
                    <a:pt x="21099" y="9941"/>
                  </a:cubicBezTo>
                  <a:lnTo>
                    <a:pt x="21438" y="9941"/>
                  </a:lnTo>
                  <a:cubicBezTo>
                    <a:pt x="21523" y="9941"/>
                    <a:pt x="21600" y="9898"/>
                    <a:pt x="21600" y="9838"/>
                  </a:cubicBezTo>
                  <a:lnTo>
                    <a:pt x="21600" y="6850"/>
                  </a:lnTo>
                  <a:cubicBezTo>
                    <a:pt x="21583" y="3064"/>
                    <a:pt x="16712" y="-21"/>
                    <a:pt x="10728" y="1"/>
                  </a:cubicBezTo>
                  <a:close/>
                  <a:moveTo>
                    <a:pt x="10718" y="459"/>
                  </a:moveTo>
                  <a:cubicBezTo>
                    <a:pt x="16294" y="437"/>
                    <a:pt x="20844" y="3317"/>
                    <a:pt x="20844" y="6855"/>
                  </a:cubicBezTo>
                  <a:lnTo>
                    <a:pt x="20844" y="8630"/>
                  </a:lnTo>
                  <a:lnTo>
                    <a:pt x="20860" y="8630"/>
                  </a:lnTo>
                  <a:cubicBezTo>
                    <a:pt x="20860" y="8684"/>
                    <a:pt x="20794" y="8733"/>
                    <a:pt x="20701" y="8733"/>
                  </a:cubicBezTo>
                  <a:lnTo>
                    <a:pt x="20300" y="8733"/>
                  </a:lnTo>
                  <a:cubicBezTo>
                    <a:pt x="20216" y="8733"/>
                    <a:pt x="20139" y="8689"/>
                    <a:pt x="20139" y="8630"/>
                  </a:cubicBezTo>
                  <a:lnTo>
                    <a:pt x="20139" y="7384"/>
                  </a:lnTo>
                  <a:cubicBezTo>
                    <a:pt x="20139" y="7336"/>
                    <a:pt x="20182" y="7293"/>
                    <a:pt x="20250" y="7277"/>
                  </a:cubicBezTo>
                  <a:cubicBezTo>
                    <a:pt x="20403" y="7233"/>
                    <a:pt x="20513" y="7130"/>
                    <a:pt x="20505" y="7017"/>
                  </a:cubicBezTo>
                  <a:cubicBezTo>
                    <a:pt x="20496" y="6866"/>
                    <a:pt x="20291" y="6752"/>
                    <a:pt x="20054" y="6752"/>
                  </a:cubicBezTo>
                  <a:lnTo>
                    <a:pt x="1520" y="6752"/>
                  </a:lnTo>
                  <a:cubicBezTo>
                    <a:pt x="1282" y="6752"/>
                    <a:pt x="1077" y="6866"/>
                    <a:pt x="1069" y="7017"/>
                  </a:cubicBezTo>
                  <a:cubicBezTo>
                    <a:pt x="1060" y="7136"/>
                    <a:pt x="1171" y="7233"/>
                    <a:pt x="1323" y="7277"/>
                  </a:cubicBezTo>
                  <a:cubicBezTo>
                    <a:pt x="1391" y="7293"/>
                    <a:pt x="1435" y="7336"/>
                    <a:pt x="1435" y="7384"/>
                  </a:cubicBezTo>
                  <a:lnTo>
                    <a:pt x="1435" y="8630"/>
                  </a:lnTo>
                  <a:cubicBezTo>
                    <a:pt x="1435" y="8684"/>
                    <a:pt x="1366" y="8733"/>
                    <a:pt x="1273" y="8733"/>
                  </a:cubicBezTo>
                  <a:lnTo>
                    <a:pt x="873" y="8733"/>
                  </a:lnTo>
                  <a:cubicBezTo>
                    <a:pt x="788" y="8733"/>
                    <a:pt x="713" y="8689"/>
                    <a:pt x="713" y="8630"/>
                  </a:cubicBezTo>
                  <a:lnTo>
                    <a:pt x="713" y="6926"/>
                  </a:lnTo>
                  <a:cubicBezTo>
                    <a:pt x="713" y="3399"/>
                    <a:pt x="5167" y="481"/>
                    <a:pt x="10718" y="459"/>
                  </a:cubicBezTo>
                  <a:close/>
                  <a:moveTo>
                    <a:pt x="12458" y="7309"/>
                  </a:moveTo>
                  <a:cubicBezTo>
                    <a:pt x="14877" y="7309"/>
                    <a:pt x="15650" y="7309"/>
                    <a:pt x="18502" y="7309"/>
                  </a:cubicBezTo>
                  <a:cubicBezTo>
                    <a:pt x="18511" y="8198"/>
                    <a:pt x="18510" y="11833"/>
                    <a:pt x="18510" y="11984"/>
                  </a:cubicBezTo>
                  <a:cubicBezTo>
                    <a:pt x="18510" y="12156"/>
                    <a:pt x="18288" y="12297"/>
                    <a:pt x="18017" y="12297"/>
                  </a:cubicBezTo>
                  <a:cubicBezTo>
                    <a:pt x="17745" y="12297"/>
                    <a:pt x="17526" y="12156"/>
                    <a:pt x="17526" y="11984"/>
                  </a:cubicBezTo>
                  <a:lnTo>
                    <a:pt x="17526" y="9385"/>
                  </a:lnTo>
                  <a:cubicBezTo>
                    <a:pt x="17526" y="9175"/>
                    <a:pt x="17263" y="9007"/>
                    <a:pt x="16932" y="9007"/>
                  </a:cubicBezTo>
                  <a:cubicBezTo>
                    <a:pt x="16601" y="9007"/>
                    <a:pt x="16338" y="9175"/>
                    <a:pt x="16338" y="9385"/>
                  </a:cubicBezTo>
                  <a:cubicBezTo>
                    <a:pt x="16338" y="10140"/>
                    <a:pt x="16338" y="10738"/>
                    <a:pt x="16338" y="10797"/>
                  </a:cubicBezTo>
                  <a:cubicBezTo>
                    <a:pt x="16338" y="10970"/>
                    <a:pt x="16116" y="11111"/>
                    <a:pt x="15845" y="11111"/>
                  </a:cubicBezTo>
                  <a:cubicBezTo>
                    <a:pt x="15573" y="11111"/>
                    <a:pt x="15354" y="10970"/>
                    <a:pt x="15354" y="10797"/>
                  </a:cubicBezTo>
                  <a:lnTo>
                    <a:pt x="15354" y="9147"/>
                  </a:lnTo>
                  <a:cubicBezTo>
                    <a:pt x="15354" y="8133"/>
                    <a:pt x="14053" y="7309"/>
                    <a:pt x="12458" y="73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434" name="Square"/>
            <p:cNvSpPr/>
            <p:nvPr/>
          </p:nvSpPr>
          <p:spPr>
            <a:xfrm>
              <a:off x="635587" y="1107997"/>
              <a:ext cx="1270001" cy="1270001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</p:grpSp>
      <p:grpSp>
        <p:nvGrpSpPr>
          <p:cNvPr id="438" name="Group"/>
          <p:cNvGrpSpPr/>
          <p:nvPr/>
        </p:nvGrpSpPr>
        <p:grpSpPr>
          <a:xfrm>
            <a:off x="5450248" y="5064202"/>
            <a:ext cx="2104303" cy="3308145"/>
            <a:chOff x="0" y="0"/>
            <a:chExt cx="2104302" cy="3308143"/>
          </a:xfrm>
        </p:grpSpPr>
        <p:sp>
          <p:nvSpPr>
            <p:cNvPr id="436" name="Paint Bucket"/>
            <p:cNvSpPr/>
            <p:nvPr/>
          </p:nvSpPr>
          <p:spPr>
            <a:xfrm>
              <a:off x="0" y="-1"/>
              <a:ext cx="2104303" cy="33081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9" extrusionOk="0">
                  <a:moveTo>
                    <a:pt x="10728" y="1"/>
                  </a:moveTo>
                  <a:cubicBezTo>
                    <a:pt x="4770" y="22"/>
                    <a:pt x="0" y="3150"/>
                    <a:pt x="0" y="6931"/>
                  </a:cubicBezTo>
                  <a:lnTo>
                    <a:pt x="0" y="9843"/>
                  </a:lnTo>
                  <a:cubicBezTo>
                    <a:pt x="0" y="9897"/>
                    <a:pt x="68" y="9946"/>
                    <a:pt x="162" y="9946"/>
                  </a:cubicBezTo>
                  <a:lnTo>
                    <a:pt x="501" y="9946"/>
                  </a:lnTo>
                  <a:cubicBezTo>
                    <a:pt x="586" y="9946"/>
                    <a:pt x="660" y="9990"/>
                    <a:pt x="660" y="10049"/>
                  </a:cubicBezTo>
                  <a:lnTo>
                    <a:pt x="660" y="10297"/>
                  </a:lnTo>
                  <a:cubicBezTo>
                    <a:pt x="660" y="10351"/>
                    <a:pt x="729" y="10400"/>
                    <a:pt x="822" y="10400"/>
                  </a:cubicBezTo>
                  <a:lnTo>
                    <a:pt x="1289" y="10400"/>
                  </a:lnTo>
                  <a:cubicBezTo>
                    <a:pt x="1374" y="10400"/>
                    <a:pt x="1451" y="10441"/>
                    <a:pt x="1451" y="10501"/>
                  </a:cubicBezTo>
                  <a:lnTo>
                    <a:pt x="1451" y="20382"/>
                  </a:lnTo>
                  <a:cubicBezTo>
                    <a:pt x="1451" y="20431"/>
                    <a:pt x="1392" y="20468"/>
                    <a:pt x="1316" y="20468"/>
                  </a:cubicBezTo>
                  <a:cubicBezTo>
                    <a:pt x="1129" y="20468"/>
                    <a:pt x="984" y="20566"/>
                    <a:pt x="984" y="20679"/>
                  </a:cubicBezTo>
                  <a:lnTo>
                    <a:pt x="984" y="21368"/>
                  </a:lnTo>
                  <a:cubicBezTo>
                    <a:pt x="984" y="21487"/>
                    <a:pt x="1137" y="21579"/>
                    <a:pt x="1316" y="21579"/>
                  </a:cubicBezTo>
                  <a:lnTo>
                    <a:pt x="20284" y="21579"/>
                  </a:lnTo>
                  <a:cubicBezTo>
                    <a:pt x="20471" y="21579"/>
                    <a:pt x="20616" y="21482"/>
                    <a:pt x="20616" y="21368"/>
                  </a:cubicBezTo>
                  <a:lnTo>
                    <a:pt x="20616" y="20679"/>
                  </a:lnTo>
                  <a:cubicBezTo>
                    <a:pt x="20616" y="20560"/>
                    <a:pt x="20463" y="20468"/>
                    <a:pt x="20284" y="20468"/>
                  </a:cubicBezTo>
                  <a:cubicBezTo>
                    <a:pt x="20208" y="20468"/>
                    <a:pt x="20149" y="20431"/>
                    <a:pt x="20149" y="20382"/>
                  </a:cubicBezTo>
                  <a:lnTo>
                    <a:pt x="20149" y="10496"/>
                  </a:lnTo>
                  <a:cubicBezTo>
                    <a:pt x="20149" y="10442"/>
                    <a:pt x="20215" y="10393"/>
                    <a:pt x="20308" y="10393"/>
                  </a:cubicBezTo>
                  <a:lnTo>
                    <a:pt x="20775" y="10393"/>
                  </a:lnTo>
                  <a:cubicBezTo>
                    <a:pt x="20860" y="10393"/>
                    <a:pt x="20937" y="10351"/>
                    <a:pt x="20937" y="10292"/>
                  </a:cubicBezTo>
                  <a:lnTo>
                    <a:pt x="20937" y="10042"/>
                  </a:lnTo>
                  <a:cubicBezTo>
                    <a:pt x="20937" y="9988"/>
                    <a:pt x="21005" y="9941"/>
                    <a:pt x="21099" y="9941"/>
                  </a:cubicBezTo>
                  <a:lnTo>
                    <a:pt x="21438" y="9941"/>
                  </a:lnTo>
                  <a:cubicBezTo>
                    <a:pt x="21523" y="9941"/>
                    <a:pt x="21600" y="9898"/>
                    <a:pt x="21600" y="9838"/>
                  </a:cubicBezTo>
                  <a:lnTo>
                    <a:pt x="21600" y="6850"/>
                  </a:lnTo>
                  <a:cubicBezTo>
                    <a:pt x="21583" y="3064"/>
                    <a:pt x="16712" y="-21"/>
                    <a:pt x="10728" y="1"/>
                  </a:cubicBezTo>
                  <a:close/>
                  <a:moveTo>
                    <a:pt x="10718" y="459"/>
                  </a:moveTo>
                  <a:cubicBezTo>
                    <a:pt x="16294" y="437"/>
                    <a:pt x="20844" y="3317"/>
                    <a:pt x="20844" y="6855"/>
                  </a:cubicBezTo>
                  <a:lnTo>
                    <a:pt x="20844" y="8630"/>
                  </a:lnTo>
                  <a:lnTo>
                    <a:pt x="20860" y="8630"/>
                  </a:lnTo>
                  <a:cubicBezTo>
                    <a:pt x="20860" y="8684"/>
                    <a:pt x="20794" y="8733"/>
                    <a:pt x="20701" y="8733"/>
                  </a:cubicBezTo>
                  <a:lnTo>
                    <a:pt x="20300" y="8733"/>
                  </a:lnTo>
                  <a:cubicBezTo>
                    <a:pt x="20216" y="8733"/>
                    <a:pt x="20139" y="8689"/>
                    <a:pt x="20139" y="8630"/>
                  </a:cubicBezTo>
                  <a:lnTo>
                    <a:pt x="20139" y="7384"/>
                  </a:lnTo>
                  <a:cubicBezTo>
                    <a:pt x="20139" y="7336"/>
                    <a:pt x="20182" y="7293"/>
                    <a:pt x="20250" y="7277"/>
                  </a:cubicBezTo>
                  <a:cubicBezTo>
                    <a:pt x="20403" y="7233"/>
                    <a:pt x="20513" y="7130"/>
                    <a:pt x="20505" y="7017"/>
                  </a:cubicBezTo>
                  <a:cubicBezTo>
                    <a:pt x="20496" y="6866"/>
                    <a:pt x="20291" y="6752"/>
                    <a:pt x="20054" y="6752"/>
                  </a:cubicBezTo>
                  <a:lnTo>
                    <a:pt x="1520" y="6752"/>
                  </a:lnTo>
                  <a:cubicBezTo>
                    <a:pt x="1282" y="6752"/>
                    <a:pt x="1077" y="6866"/>
                    <a:pt x="1069" y="7017"/>
                  </a:cubicBezTo>
                  <a:cubicBezTo>
                    <a:pt x="1060" y="7136"/>
                    <a:pt x="1171" y="7233"/>
                    <a:pt x="1323" y="7277"/>
                  </a:cubicBezTo>
                  <a:cubicBezTo>
                    <a:pt x="1391" y="7293"/>
                    <a:pt x="1435" y="7336"/>
                    <a:pt x="1435" y="7384"/>
                  </a:cubicBezTo>
                  <a:lnTo>
                    <a:pt x="1435" y="8630"/>
                  </a:lnTo>
                  <a:cubicBezTo>
                    <a:pt x="1435" y="8684"/>
                    <a:pt x="1366" y="8733"/>
                    <a:pt x="1273" y="8733"/>
                  </a:cubicBezTo>
                  <a:lnTo>
                    <a:pt x="873" y="8733"/>
                  </a:lnTo>
                  <a:cubicBezTo>
                    <a:pt x="788" y="8733"/>
                    <a:pt x="713" y="8689"/>
                    <a:pt x="713" y="8630"/>
                  </a:cubicBezTo>
                  <a:lnTo>
                    <a:pt x="713" y="6926"/>
                  </a:lnTo>
                  <a:cubicBezTo>
                    <a:pt x="713" y="3399"/>
                    <a:pt x="5167" y="481"/>
                    <a:pt x="10718" y="459"/>
                  </a:cubicBezTo>
                  <a:close/>
                  <a:moveTo>
                    <a:pt x="12458" y="7309"/>
                  </a:moveTo>
                  <a:cubicBezTo>
                    <a:pt x="14877" y="7309"/>
                    <a:pt x="15650" y="7309"/>
                    <a:pt x="18502" y="7309"/>
                  </a:cubicBezTo>
                  <a:cubicBezTo>
                    <a:pt x="18511" y="8198"/>
                    <a:pt x="18510" y="11833"/>
                    <a:pt x="18510" y="11984"/>
                  </a:cubicBezTo>
                  <a:cubicBezTo>
                    <a:pt x="18510" y="12156"/>
                    <a:pt x="18288" y="12297"/>
                    <a:pt x="18017" y="12297"/>
                  </a:cubicBezTo>
                  <a:cubicBezTo>
                    <a:pt x="17745" y="12297"/>
                    <a:pt x="17526" y="12156"/>
                    <a:pt x="17526" y="11984"/>
                  </a:cubicBezTo>
                  <a:lnTo>
                    <a:pt x="17526" y="9385"/>
                  </a:lnTo>
                  <a:cubicBezTo>
                    <a:pt x="17526" y="9175"/>
                    <a:pt x="17263" y="9007"/>
                    <a:pt x="16932" y="9007"/>
                  </a:cubicBezTo>
                  <a:cubicBezTo>
                    <a:pt x="16601" y="9007"/>
                    <a:pt x="16338" y="9175"/>
                    <a:pt x="16338" y="9385"/>
                  </a:cubicBezTo>
                  <a:cubicBezTo>
                    <a:pt x="16338" y="10140"/>
                    <a:pt x="16338" y="10738"/>
                    <a:pt x="16338" y="10797"/>
                  </a:cubicBezTo>
                  <a:cubicBezTo>
                    <a:pt x="16338" y="10970"/>
                    <a:pt x="16116" y="11111"/>
                    <a:pt x="15845" y="11111"/>
                  </a:cubicBezTo>
                  <a:cubicBezTo>
                    <a:pt x="15573" y="11111"/>
                    <a:pt x="15354" y="10970"/>
                    <a:pt x="15354" y="10797"/>
                  </a:cubicBezTo>
                  <a:lnTo>
                    <a:pt x="15354" y="9147"/>
                  </a:lnTo>
                  <a:cubicBezTo>
                    <a:pt x="15354" y="8133"/>
                    <a:pt x="14053" y="7309"/>
                    <a:pt x="12458" y="73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437" name="Square"/>
            <p:cNvSpPr/>
            <p:nvPr/>
          </p:nvSpPr>
          <p:spPr>
            <a:xfrm>
              <a:off x="635587" y="1107997"/>
              <a:ext cx="1270001" cy="1270001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</p:grpSp>
      <p:grpSp>
        <p:nvGrpSpPr>
          <p:cNvPr id="441" name="Group"/>
          <p:cNvGrpSpPr/>
          <p:nvPr/>
        </p:nvGrpSpPr>
        <p:grpSpPr>
          <a:xfrm>
            <a:off x="8625248" y="5064202"/>
            <a:ext cx="2104303" cy="3308145"/>
            <a:chOff x="0" y="0"/>
            <a:chExt cx="2104302" cy="3308143"/>
          </a:xfrm>
        </p:grpSpPr>
        <p:sp>
          <p:nvSpPr>
            <p:cNvPr id="439" name="Paint Bucket"/>
            <p:cNvSpPr/>
            <p:nvPr/>
          </p:nvSpPr>
          <p:spPr>
            <a:xfrm>
              <a:off x="0" y="-1"/>
              <a:ext cx="2104303" cy="33081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9" extrusionOk="0">
                  <a:moveTo>
                    <a:pt x="10728" y="1"/>
                  </a:moveTo>
                  <a:cubicBezTo>
                    <a:pt x="4770" y="22"/>
                    <a:pt x="0" y="3150"/>
                    <a:pt x="0" y="6931"/>
                  </a:cubicBezTo>
                  <a:lnTo>
                    <a:pt x="0" y="9843"/>
                  </a:lnTo>
                  <a:cubicBezTo>
                    <a:pt x="0" y="9897"/>
                    <a:pt x="68" y="9946"/>
                    <a:pt x="162" y="9946"/>
                  </a:cubicBezTo>
                  <a:lnTo>
                    <a:pt x="501" y="9946"/>
                  </a:lnTo>
                  <a:cubicBezTo>
                    <a:pt x="586" y="9946"/>
                    <a:pt x="660" y="9990"/>
                    <a:pt x="660" y="10049"/>
                  </a:cubicBezTo>
                  <a:lnTo>
                    <a:pt x="660" y="10297"/>
                  </a:lnTo>
                  <a:cubicBezTo>
                    <a:pt x="660" y="10351"/>
                    <a:pt x="729" y="10400"/>
                    <a:pt x="822" y="10400"/>
                  </a:cubicBezTo>
                  <a:lnTo>
                    <a:pt x="1289" y="10400"/>
                  </a:lnTo>
                  <a:cubicBezTo>
                    <a:pt x="1374" y="10400"/>
                    <a:pt x="1451" y="10441"/>
                    <a:pt x="1451" y="10501"/>
                  </a:cubicBezTo>
                  <a:lnTo>
                    <a:pt x="1451" y="20382"/>
                  </a:lnTo>
                  <a:cubicBezTo>
                    <a:pt x="1451" y="20431"/>
                    <a:pt x="1392" y="20468"/>
                    <a:pt x="1316" y="20468"/>
                  </a:cubicBezTo>
                  <a:cubicBezTo>
                    <a:pt x="1129" y="20468"/>
                    <a:pt x="984" y="20566"/>
                    <a:pt x="984" y="20679"/>
                  </a:cubicBezTo>
                  <a:lnTo>
                    <a:pt x="984" y="21368"/>
                  </a:lnTo>
                  <a:cubicBezTo>
                    <a:pt x="984" y="21487"/>
                    <a:pt x="1137" y="21579"/>
                    <a:pt x="1316" y="21579"/>
                  </a:cubicBezTo>
                  <a:lnTo>
                    <a:pt x="20284" y="21579"/>
                  </a:lnTo>
                  <a:cubicBezTo>
                    <a:pt x="20471" y="21579"/>
                    <a:pt x="20616" y="21482"/>
                    <a:pt x="20616" y="21368"/>
                  </a:cubicBezTo>
                  <a:lnTo>
                    <a:pt x="20616" y="20679"/>
                  </a:lnTo>
                  <a:cubicBezTo>
                    <a:pt x="20616" y="20560"/>
                    <a:pt x="20463" y="20468"/>
                    <a:pt x="20284" y="20468"/>
                  </a:cubicBezTo>
                  <a:cubicBezTo>
                    <a:pt x="20208" y="20468"/>
                    <a:pt x="20149" y="20431"/>
                    <a:pt x="20149" y="20382"/>
                  </a:cubicBezTo>
                  <a:lnTo>
                    <a:pt x="20149" y="10496"/>
                  </a:lnTo>
                  <a:cubicBezTo>
                    <a:pt x="20149" y="10442"/>
                    <a:pt x="20215" y="10393"/>
                    <a:pt x="20308" y="10393"/>
                  </a:cubicBezTo>
                  <a:lnTo>
                    <a:pt x="20775" y="10393"/>
                  </a:lnTo>
                  <a:cubicBezTo>
                    <a:pt x="20860" y="10393"/>
                    <a:pt x="20937" y="10351"/>
                    <a:pt x="20937" y="10292"/>
                  </a:cubicBezTo>
                  <a:lnTo>
                    <a:pt x="20937" y="10042"/>
                  </a:lnTo>
                  <a:cubicBezTo>
                    <a:pt x="20937" y="9988"/>
                    <a:pt x="21005" y="9941"/>
                    <a:pt x="21099" y="9941"/>
                  </a:cubicBezTo>
                  <a:lnTo>
                    <a:pt x="21438" y="9941"/>
                  </a:lnTo>
                  <a:cubicBezTo>
                    <a:pt x="21523" y="9941"/>
                    <a:pt x="21600" y="9898"/>
                    <a:pt x="21600" y="9838"/>
                  </a:cubicBezTo>
                  <a:lnTo>
                    <a:pt x="21600" y="6850"/>
                  </a:lnTo>
                  <a:cubicBezTo>
                    <a:pt x="21583" y="3064"/>
                    <a:pt x="16712" y="-21"/>
                    <a:pt x="10728" y="1"/>
                  </a:cubicBezTo>
                  <a:close/>
                  <a:moveTo>
                    <a:pt x="10718" y="459"/>
                  </a:moveTo>
                  <a:cubicBezTo>
                    <a:pt x="16294" y="437"/>
                    <a:pt x="20844" y="3317"/>
                    <a:pt x="20844" y="6855"/>
                  </a:cubicBezTo>
                  <a:lnTo>
                    <a:pt x="20844" y="8630"/>
                  </a:lnTo>
                  <a:lnTo>
                    <a:pt x="20860" y="8630"/>
                  </a:lnTo>
                  <a:cubicBezTo>
                    <a:pt x="20860" y="8684"/>
                    <a:pt x="20794" y="8733"/>
                    <a:pt x="20701" y="8733"/>
                  </a:cubicBezTo>
                  <a:lnTo>
                    <a:pt x="20300" y="8733"/>
                  </a:lnTo>
                  <a:cubicBezTo>
                    <a:pt x="20216" y="8733"/>
                    <a:pt x="20139" y="8689"/>
                    <a:pt x="20139" y="8630"/>
                  </a:cubicBezTo>
                  <a:lnTo>
                    <a:pt x="20139" y="7384"/>
                  </a:lnTo>
                  <a:cubicBezTo>
                    <a:pt x="20139" y="7336"/>
                    <a:pt x="20182" y="7293"/>
                    <a:pt x="20250" y="7277"/>
                  </a:cubicBezTo>
                  <a:cubicBezTo>
                    <a:pt x="20403" y="7233"/>
                    <a:pt x="20513" y="7130"/>
                    <a:pt x="20505" y="7017"/>
                  </a:cubicBezTo>
                  <a:cubicBezTo>
                    <a:pt x="20496" y="6866"/>
                    <a:pt x="20291" y="6752"/>
                    <a:pt x="20054" y="6752"/>
                  </a:cubicBezTo>
                  <a:lnTo>
                    <a:pt x="1520" y="6752"/>
                  </a:lnTo>
                  <a:cubicBezTo>
                    <a:pt x="1282" y="6752"/>
                    <a:pt x="1077" y="6866"/>
                    <a:pt x="1069" y="7017"/>
                  </a:cubicBezTo>
                  <a:cubicBezTo>
                    <a:pt x="1060" y="7136"/>
                    <a:pt x="1171" y="7233"/>
                    <a:pt x="1323" y="7277"/>
                  </a:cubicBezTo>
                  <a:cubicBezTo>
                    <a:pt x="1391" y="7293"/>
                    <a:pt x="1435" y="7336"/>
                    <a:pt x="1435" y="7384"/>
                  </a:cubicBezTo>
                  <a:lnTo>
                    <a:pt x="1435" y="8630"/>
                  </a:lnTo>
                  <a:cubicBezTo>
                    <a:pt x="1435" y="8684"/>
                    <a:pt x="1366" y="8733"/>
                    <a:pt x="1273" y="8733"/>
                  </a:cubicBezTo>
                  <a:lnTo>
                    <a:pt x="873" y="8733"/>
                  </a:lnTo>
                  <a:cubicBezTo>
                    <a:pt x="788" y="8733"/>
                    <a:pt x="713" y="8689"/>
                    <a:pt x="713" y="8630"/>
                  </a:cubicBezTo>
                  <a:lnTo>
                    <a:pt x="713" y="6926"/>
                  </a:lnTo>
                  <a:cubicBezTo>
                    <a:pt x="713" y="3399"/>
                    <a:pt x="5167" y="481"/>
                    <a:pt x="10718" y="459"/>
                  </a:cubicBezTo>
                  <a:close/>
                  <a:moveTo>
                    <a:pt x="12458" y="7309"/>
                  </a:moveTo>
                  <a:cubicBezTo>
                    <a:pt x="14877" y="7309"/>
                    <a:pt x="15650" y="7309"/>
                    <a:pt x="18502" y="7309"/>
                  </a:cubicBezTo>
                  <a:cubicBezTo>
                    <a:pt x="18511" y="8198"/>
                    <a:pt x="18510" y="11833"/>
                    <a:pt x="18510" y="11984"/>
                  </a:cubicBezTo>
                  <a:cubicBezTo>
                    <a:pt x="18510" y="12156"/>
                    <a:pt x="18288" y="12297"/>
                    <a:pt x="18017" y="12297"/>
                  </a:cubicBezTo>
                  <a:cubicBezTo>
                    <a:pt x="17745" y="12297"/>
                    <a:pt x="17526" y="12156"/>
                    <a:pt x="17526" y="11984"/>
                  </a:cubicBezTo>
                  <a:lnTo>
                    <a:pt x="17526" y="9385"/>
                  </a:lnTo>
                  <a:cubicBezTo>
                    <a:pt x="17526" y="9175"/>
                    <a:pt x="17263" y="9007"/>
                    <a:pt x="16932" y="9007"/>
                  </a:cubicBezTo>
                  <a:cubicBezTo>
                    <a:pt x="16601" y="9007"/>
                    <a:pt x="16338" y="9175"/>
                    <a:pt x="16338" y="9385"/>
                  </a:cubicBezTo>
                  <a:cubicBezTo>
                    <a:pt x="16338" y="10140"/>
                    <a:pt x="16338" y="10738"/>
                    <a:pt x="16338" y="10797"/>
                  </a:cubicBezTo>
                  <a:cubicBezTo>
                    <a:pt x="16338" y="10970"/>
                    <a:pt x="16116" y="11111"/>
                    <a:pt x="15845" y="11111"/>
                  </a:cubicBezTo>
                  <a:cubicBezTo>
                    <a:pt x="15573" y="11111"/>
                    <a:pt x="15354" y="10970"/>
                    <a:pt x="15354" y="10797"/>
                  </a:cubicBezTo>
                  <a:lnTo>
                    <a:pt x="15354" y="9147"/>
                  </a:lnTo>
                  <a:cubicBezTo>
                    <a:pt x="15354" y="8133"/>
                    <a:pt x="14053" y="7309"/>
                    <a:pt x="12458" y="73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440" name="Square"/>
            <p:cNvSpPr/>
            <p:nvPr/>
          </p:nvSpPr>
          <p:spPr>
            <a:xfrm>
              <a:off x="635587" y="1107997"/>
              <a:ext cx="1270001" cy="1270001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</p:grpSp>
      <p:sp>
        <p:nvSpPr>
          <p:cNvPr id="442" name="2017"/>
          <p:cNvSpPr txBox="1"/>
          <p:nvPr/>
        </p:nvSpPr>
        <p:spPr>
          <a:xfrm>
            <a:off x="2908002" y="6489674"/>
            <a:ext cx="83879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2017</a:t>
            </a:r>
          </a:p>
        </p:txBody>
      </p:sp>
      <p:sp>
        <p:nvSpPr>
          <p:cNvPr id="443" name="2018"/>
          <p:cNvSpPr txBox="1"/>
          <p:nvPr/>
        </p:nvSpPr>
        <p:spPr>
          <a:xfrm>
            <a:off x="6083002" y="6489674"/>
            <a:ext cx="83879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2018</a:t>
            </a:r>
          </a:p>
        </p:txBody>
      </p:sp>
      <p:sp>
        <p:nvSpPr>
          <p:cNvPr id="444" name="2019"/>
          <p:cNvSpPr txBox="1"/>
          <p:nvPr/>
        </p:nvSpPr>
        <p:spPr>
          <a:xfrm>
            <a:off x="9258002" y="6489674"/>
            <a:ext cx="83879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2019</a:t>
            </a:r>
          </a:p>
        </p:txBody>
      </p:sp>
      <p:sp>
        <p:nvSpPr>
          <p:cNvPr id="445" name="all…"/>
          <p:cNvSpPr txBox="1"/>
          <p:nvPr/>
        </p:nvSpPr>
        <p:spPr>
          <a:xfrm>
            <a:off x="1098946" y="2275229"/>
            <a:ext cx="850108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all</a:t>
            </a:r>
          </a:p>
          <a:p>
            <a:r>
              <a:t>rows</a:t>
            </a:r>
          </a:p>
        </p:txBody>
      </p:sp>
      <p:sp>
        <p:nvSpPr>
          <p:cNvPr id="446" name="for…"/>
          <p:cNvSpPr/>
          <p:nvPr/>
        </p:nvSpPr>
        <p:spPr>
          <a:xfrm>
            <a:off x="3009900" y="2174855"/>
            <a:ext cx="1013548" cy="1013549"/>
          </a:xfrm>
          <a:prstGeom prst="roundRect">
            <a:avLst>
              <a:gd name="adj" fmla="val 15000"/>
            </a:avLst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r>
              <a:t>for</a:t>
            </a:r>
          </a:p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r>
              <a:t>loop</a:t>
            </a:r>
          </a:p>
        </p:txBody>
      </p:sp>
      <p:sp>
        <p:nvSpPr>
          <p:cNvPr id="447" name="Arrow"/>
          <p:cNvSpPr/>
          <p:nvPr/>
        </p:nvSpPr>
        <p:spPr>
          <a:xfrm>
            <a:off x="2152054" y="2360383"/>
            <a:ext cx="642492" cy="642492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8" name="Arrow"/>
          <p:cNvSpPr/>
          <p:nvPr/>
        </p:nvSpPr>
        <p:spPr>
          <a:xfrm>
            <a:off x="4298353" y="2360383"/>
            <a:ext cx="642492" cy="642492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9" name="list"/>
          <p:cNvSpPr txBox="1"/>
          <p:nvPr/>
        </p:nvSpPr>
        <p:spPr>
          <a:xfrm>
            <a:off x="3031678" y="7632674"/>
            <a:ext cx="59144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list</a:t>
            </a:r>
          </a:p>
        </p:txBody>
      </p:sp>
      <p:sp>
        <p:nvSpPr>
          <p:cNvPr id="450" name="list"/>
          <p:cNvSpPr txBox="1"/>
          <p:nvPr/>
        </p:nvSpPr>
        <p:spPr>
          <a:xfrm>
            <a:off x="6206678" y="7632674"/>
            <a:ext cx="59144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list</a:t>
            </a:r>
          </a:p>
        </p:txBody>
      </p:sp>
      <p:sp>
        <p:nvSpPr>
          <p:cNvPr id="451" name="list"/>
          <p:cNvSpPr txBox="1"/>
          <p:nvPr/>
        </p:nvSpPr>
        <p:spPr>
          <a:xfrm>
            <a:off x="9381678" y="7632674"/>
            <a:ext cx="59144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list</a:t>
            </a:r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Rectangle"/>
          <p:cNvSpPr/>
          <p:nvPr/>
        </p:nvSpPr>
        <p:spPr>
          <a:xfrm>
            <a:off x="1714500" y="4303414"/>
            <a:ext cx="9474746" cy="4370587"/>
          </a:xfrm>
          <a:prstGeom prst="rect">
            <a:avLst/>
          </a:prstGeom>
          <a:solidFill>
            <a:srgbClr val="D6D5D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grpSp>
        <p:nvGrpSpPr>
          <p:cNvPr id="459" name="Group"/>
          <p:cNvGrpSpPr/>
          <p:nvPr/>
        </p:nvGrpSpPr>
        <p:grpSpPr>
          <a:xfrm rot="18756013">
            <a:off x="8487548" y="4040795"/>
            <a:ext cx="4550814" cy="950226"/>
            <a:chOff x="0" y="0"/>
            <a:chExt cx="4550812" cy="950225"/>
          </a:xfrm>
        </p:grpSpPr>
        <p:sp>
          <p:nvSpPr>
            <p:cNvPr id="454" name="Rectangle"/>
            <p:cNvSpPr/>
            <p:nvPr/>
          </p:nvSpPr>
          <p:spPr>
            <a:xfrm>
              <a:off x="0" y="289904"/>
              <a:ext cx="2659956" cy="435660"/>
            </a:xfrm>
            <a:prstGeom prst="rect">
              <a:avLst/>
            </a:prstGeom>
            <a:solidFill>
              <a:schemeClr val="accent6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455" name="2019 | 95mph | ..."/>
            <p:cNvSpPr txBox="1"/>
            <p:nvPr/>
          </p:nvSpPr>
          <p:spPr>
            <a:xfrm>
              <a:off x="196949" y="279134"/>
              <a:ext cx="2266058" cy="457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0"/>
              </a:lvl1pPr>
            </a:lstStyle>
            <a:p>
              <a:r>
                <a:t>2019 | 95mph | ...</a:t>
              </a:r>
            </a:p>
          </p:txBody>
        </p:sp>
        <p:grpSp>
          <p:nvGrpSpPr>
            <p:cNvPr id="458" name="Group"/>
            <p:cNvGrpSpPr/>
            <p:nvPr/>
          </p:nvGrpSpPr>
          <p:grpSpPr>
            <a:xfrm>
              <a:off x="2125399" y="0"/>
              <a:ext cx="2425414" cy="950226"/>
              <a:chOff x="0" y="0"/>
              <a:chExt cx="2425412" cy="950225"/>
            </a:xfrm>
          </p:grpSpPr>
          <p:sp>
            <p:nvSpPr>
              <p:cNvPr id="456" name="Hand"/>
              <p:cNvSpPr/>
              <p:nvPr/>
            </p:nvSpPr>
            <p:spPr>
              <a:xfrm rot="15663801">
                <a:off x="226086" y="-89119"/>
                <a:ext cx="784451" cy="112846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054" h="21598" extrusionOk="0">
                    <a:moveTo>
                      <a:pt x="9241" y="0"/>
                    </a:moveTo>
                    <a:cubicBezTo>
                      <a:pt x="8623" y="3"/>
                      <a:pt x="8010" y="322"/>
                      <a:pt x="8004" y="946"/>
                    </a:cubicBezTo>
                    <a:cubicBezTo>
                      <a:pt x="7999" y="1470"/>
                      <a:pt x="7929" y="8910"/>
                      <a:pt x="7929" y="8910"/>
                    </a:cubicBezTo>
                    <a:cubicBezTo>
                      <a:pt x="7929" y="8910"/>
                      <a:pt x="7499" y="8974"/>
                      <a:pt x="7399" y="8974"/>
                    </a:cubicBezTo>
                    <a:cubicBezTo>
                      <a:pt x="7399" y="8974"/>
                      <a:pt x="5801" y="2575"/>
                      <a:pt x="5675" y="1884"/>
                    </a:cubicBezTo>
                    <a:cubicBezTo>
                      <a:pt x="5460" y="700"/>
                      <a:pt x="3262" y="854"/>
                      <a:pt x="3420" y="2122"/>
                    </a:cubicBezTo>
                    <a:cubicBezTo>
                      <a:pt x="3487" y="2667"/>
                      <a:pt x="4637" y="9621"/>
                      <a:pt x="4637" y="9621"/>
                    </a:cubicBezTo>
                    <a:lnTo>
                      <a:pt x="4100" y="9812"/>
                    </a:lnTo>
                    <a:cubicBezTo>
                      <a:pt x="4100" y="9812"/>
                      <a:pt x="2546" y="6213"/>
                      <a:pt x="2124" y="5128"/>
                    </a:cubicBezTo>
                    <a:cubicBezTo>
                      <a:pt x="1683" y="3995"/>
                      <a:pt x="-325" y="4416"/>
                      <a:pt x="45" y="5576"/>
                    </a:cubicBezTo>
                    <a:cubicBezTo>
                      <a:pt x="204" y="6073"/>
                      <a:pt x="930" y="9056"/>
                      <a:pt x="1691" y="11289"/>
                    </a:cubicBezTo>
                    <a:cubicBezTo>
                      <a:pt x="1612" y="16115"/>
                      <a:pt x="3291" y="17160"/>
                      <a:pt x="3675" y="19027"/>
                    </a:cubicBezTo>
                    <a:cubicBezTo>
                      <a:pt x="3899" y="20117"/>
                      <a:pt x="3791" y="21598"/>
                      <a:pt x="3791" y="21598"/>
                    </a:cubicBezTo>
                    <a:lnTo>
                      <a:pt x="13296" y="21598"/>
                    </a:lnTo>
                    <a:cubicBezTo>
                      <a:pt x="13296" y="18355"/>
                      <a:pt x="17266" y="16479"/>
                      <a:pt x="18181" y="15015"/>
                    </a:cubicBezTo>
                    <a:cubicBezTo>
                      <a:pt x="18213" y="14964"/>
                      <a:pt x="19620" y="12585"/>
                      <a:pt x="20198" y="11608"/>
                    </a:cubicBezTo>
                    <a:cubicBezTo>
                      <a:pt x="20356" y="11341"/>
                      <a:pt x="20444" y="11057"/>
                      <a:pt x="20458" y="10768"/>
                    </a:cubicBezTo>
                    <a:cubicBezTo>
                      <a:pt x="20485" y="10213"/>
                      <a:pt x="20558" y="9282"/>
                      <a:pt x="20735" y="9028"/>
                    </a:cubicBezTo>
                    <a:cubicBezTo>
                      <a:pt x="21275" y="8248"/>
                      <a:pt x="21229" y="7659"/>
                      <a:pt x="19813" y="7927"/>
                    </a:cubicBezTo>
                    <a:cubicBezTo>
                      <a:pt x="18121" y="8247"/>
                      <a:pt x="17427" y="10409"/>
                      <a:pt x="17427" y="10409"/>
                    </a:cubicBezTo>
                    <a:lnTo>
                      <a:pt x="16041" y="12125"/>
                    </a:lnTo>
                    <a:lnTo>
                      <a:pt x="15280" y="12313"/>
                    </a:lnTo>
                    <a:lnTo>
                      <a:pt x="14521" y="9417"/>
                    </a:lnTo>
                    <a:cubicBezTo>
                      <a:pt x="14521" y="9417"/>
                      <a:pt x="14899" y="2984"/>
                      <a:pt x="15008" y="1961"/>
                    </a:cubicBezTo>
                    <a:cubicBezTo>
                      <a:pt x="15120" y="912"/>
                      <a:pt x="13017" y="708"/>
                      <a:pt x="12778" y="1791"/>
                    </a:cubicBezTo>
                    <a:cubicBezTo>
                      <a:pt x="12639" y="2422"/>
                      <a:pt x="11563" y="7848"/>
                      <a:pt x="11333" y="8824"/>
                    </a:cubicBezTo>
                    <a:lnTo>
                      <a:pt x="10797" y="8800"/>
                    </a:lnTo>
                    <a:cubicBezTo>
                      <a:pt x="10797" y="8800"/>
                      <a:pt x="10538" y="1503"/>
                      <a:pt x="10513" y="956"/>
                    </a:cubicBezTo>
                    <a:cubicBezTo>
                      <a:pt x="10483" y="313"/>
                      <a:pt x="9859" y="-2"/>
                      <a:pt x="924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Gill Sans SemiBold"/>
                  </a:defRPr>
                </a:pPr>
                <a:endParaRPr/>
              </a:p>
            </p:txBody>
          </p:sp>
          <p:sp>
            <p:nvSpPr>
              <p:cNvPr id="457" name="Rectangle"/>
              <p:cNvSpPr/>
              <p:nvPr/>
            </p:nvSpPr>
            <p:spPr>
              <a:xfrm rot="20793752">
                <a:off x="1134552" y="150204"/>
                <a:ext cx="1270001" cy="329149"/>
              </a:xfrm>
              <a:prstGeom prst="rect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Gill Sans SemiBold"/>
                  </a:defRPr>
                </a:pPr>
                <a:endParaRPr/>
              </a:p>
            </p:txBody>
          </p:sp>
        </p:grpSp>
      </p:grpSp>
      <p:sp>
        <p:nvSpPr>
          <p:cNvPr id="460" name="Bucketing/Binning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Bucketing/Binning</a:t>
            </a:r>
          </a:p>
        </p:txBody>
      </p:sp>
      <p:grpSp>
        <p:nvGrpSpPr>
          <p:cNvPr id="463" name="Group"/>
          <p:cNvGrpSpPr/>
          <p:nvPr/>
        </p:nvGrpSpPr>
        <p:grpSpPr>
          <a:xfrm>
            <a:off x="2275248" y="5064202"/>
            <a:ext cx="2104304" cy="3308145"/>
            <a:chOff x="0" y="0"/>
            <a:chExt cx="2104302" cy="3308143"/>
          </a:xfrm>
        </p:grpSpPr>
        <p:sp>
          <p:nvSpPr>
            <p:cNvPr id="461" name="Paint Bucket"/>
            <p:cNvSpPr/>
            <p:nvPr/>
          </p:nvSpPr>
          <p:spPr>
            <a:xfrm>
              <a:off x="0" y="-1"/>
              <a:ext cx="2104303" cy="33081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9" extrusionOk="0">
                  <a:moveTo>
                    <a:pt x="10728" y="1"/>
                  </a:moveTo>
                  <a:cubicBezTo>
                    <a:pt x="4770" y="22"/>
                    <a:pt x="0" y="3150"/>
                    <a:pt x="0" y="6931"/>
                  </a:cubicBezTo>
                  <a:lnTo>
                    <a:pt x="0" y="9843"/>
                  </a:lnTo>
                  <a:cubicBezTo>
                    <a:pt x="0" y="9897"/>
                    <a:pt x="68" y="9946"/>
                    <a:pt x="162" y="9946"/>
                  </a:cubicBezTo>
                  <a:lnTo>
                    <a:pt x="501" y="9946"/>
                  </a:lnTo>
                  <a:cubicBezTo>
                    <a:pt x="586" y="9946"/>
                    <a:pt x="660" y="9990"/>
                    <a:pt x="660" y="10049"/>
                  </a:cubicBezTo>
                  <a:lnTo>
                    <a:pt x="660" y="10297"/>
                  </a:lnTo>
                  <a:cubicBezTo>
                    <a:pt x="660" y="10351"/>
                    <a:pt x="729" y="10400"/>
                    <a:pt x="822" y="10400"/>
                  </a:cubicBezTo>
                  <a:lnTo>
                    <a:pt x="1289" y="10400"/>
                  </a:lnTo>
                  <a:cubicBezTo>
                    <a:pt x="1374" y="10400"/>
                    <a:pt x="1451" y="10441"/>
                    <a:pt x="1451" y="10501"/>
                  </a:cubicBezTo>
                  <a:lnTo>
                    <a:pt x="1451" y="20382"/>
                  </a:lnTo>
                  <a:cubicBezTo>
                    <a:pt x="1451" y="20431"/>
                    <a:pt x="1392" y="20468"/>
                    <a:pt x="1316" y="20468"/>
                  </a:cubicBezTo>
                  <a:cubicBezTo>
                    <a:pt x="1129" y="20468"/>
                    <a:pt x="984" y="20566"/>
                    <a:pt x="984" y="20679"/>
                  </a:cubicBezTo>
                  <a:lnTo>
                    <a:pt x="984" y="21368"/>
                  </a:lnTo>
                  <a:cubicBezTo>
                    <a:pt x="984" y="21487"/>
                    <a:pt x="1137" y="21579"/>
                    <a:pt x="1316" y="21579"/>
                  </a:cubicBezTo>
                  <a:lnTo>
                    <a:pt x="20284" y="21579"/>
                  </a:lnTo>
                  <a:cubicBezTo>
                    <a:pt x="20471" y="21579"/>
                    <a:pt x="20616" y="21482"/>
                    <a:pt x="20616" y="21368"/>
                  </a:cubicBezTo>
                  <a:lnTo>
                    <a:pt x="20616" y="20679"/>
                  </a:lnTo>
                  <a:cubicBezTo>
                    <a:pt x="20616" y="20560"/>
                    <a:pt x="20463" y="20468"/>
                    <a:pt x="20284" y="20468"/>
                  </a:cubicBezTo>
                  <a:cubicBezTo>
                    <a:pt x="20208" y="20468"/>
                    <a:pt x="20149" y="20431"/>
                    <a:pt x="20149" y="20382"/>
                  </a:cubicBezTo>
                  <a:lnTo>
                    <a:pt x="20149" y="10496"/>
                  </a:lnTo>
                  <a:cubicBezTo>
                    <a:pt x="20149" y="10442"/>
                    <a:pt x="20215" y="10393"/>
                    <a:pt x="20308" y="10393"/>
                  </a:cubicBezTo>
                  <a:lnTo>
                    <a:pt x="20775" y="10393"/>
                  </a:lnTo>
                  <a:cubicBezTo>
                    <a:pt x="20860" y="10393"/>
                    <a:pt x="20937" y="10351"/>
                    <a:pt x="20937" y="10292"/>
                  </a:cubicBezTo>
                  <a:lnTo>
                    <a:pt x="20937" y="10042"/>
                  </a:lnTo>
                  <a:cubicBezTo>
                    <a:pt x="20937" y="9988"/>
                    <a:pt x="21005" y="9941"/>
                    <a:pt x="21099" y="9941"/>
                  </a:cubicBezTo>
                  <a:lnTo>
                    <a:pt x="21438" y="9941"/>
                  </a:lnTo>
                  <a:cubicBezTo>
                    <a:pt x="21523" y="9941"/>
                    <a:pt x="21600" y="9898"/>
                    <a:pt x="21600" y="9838"/>
                  </a:cubicBezTo>
                  <a:lnTo>
                    <a:pt x="21600" y="6850"/>
                  </a:lnTo>
                  <a:cubicBezTo>
                    <a:pt x="21583" y="3064"/>
                    <a:pt x="16712" y="-21"/>
                    <a:pt x="10728" y="1"/>
                  </a:cubicBezTo>
                  <a:close/>
                  <a:moveTo>
                    <a:pt x="10718" y="459"/>
                  </a:moveTo>
                  <a:cubicBezTo>
                    <a:pt x="16294" y="437"/>
                    <a:pt x="20844" y="3317"/>
                    <a:pt x="20844" y="6855"/>
                  </a:cubicBezTo>
                  <a:lnTo>
                    <a:pt x="20844" y="8630"/>
                  </a:lnTo>
                  <a:lnTo>
                    <a:pt x="20860" y="8630"/>
                  </a:lnTo>
                  <a:cubicBezTo>
                    <a:pt x="20860" y="8684"/>
                    <a:pt x="20794" y="8733"/>
                    <a:pt x="20701" y="8733"/>
                  </a:cubicBezTo>
                  <a:lnTo>
                    <a:pt x="20300" y="8733"/>
                  </a:lnTo>
                  <a:cubicBezTo>
                    <a:pt x="20216" y="8733"/>
                    <a:pt x="20139" y="8689"/>
                    <a:pt x="20139" y="8630"/>
                  </a:cubicBezTo>
                  <a:lnTo>
                    <a:pt x="20139" y="7384"/>
                  </a:lnTo>
                  <a:cubicBezTo>
                    <a:pt x="20139" y="7336"/>
                    <a:pt x="20182" y="7293"/>
                    <a:pt x="20250" y="7277"/>
                  </a:cubicBezTo>
                  <a:cubicBezTo>
                    <a:pt x="20403" y="7233"/>
                    <a:pt x="20513" y="7130"/>
                    <a:pt x="20505" y="7017"/>
                  </a:cubicBezTo>
                  <a:cubicBezTo>
                    <a:pt x="20496" y="6866"/>
                    <a:pt x="20291" y="6752"/>
                    <a:pt x="20054" y="6752"/>
                  </a:cubicBezTo>
                  <a:lnTo>
                    <a:pt x="1520" y="6752"/>
                  </a:lnTo>
                  <a:cubicBezTo>
                    <a:pt x="1282" y="6752"/>
                    <a:pt x="1077" y="6866"/>
                    <a:pt x="1069" y="7017"/>
                  </a:cubicBezTo>
                  <a:cubicBezTo>
                    <a:pt x="1060" y="7136"/>
                    <a:pt x="1171" y="7233"/>
                    <a:pt x="1323" y="7277"/>
                  </a:cubicBezTo>
                  <a:cubicBezTo>
                    <a:pt x="1391" y="7293"/>
                    <a:pt x="1435" y="7336"/>
                    <a:pt x="1435" y="7384"/>
                  </a:cubicBezTo>
                  <a:lnTo>
                    <a:pt x="1435" y="8630"/>
                  </a:lnTo>
                  <a:cubicBezTo>
                    <a:pt x="1435" y="8684"/>
                    <a:pt x="1366" y="8733"/>
                    <a:pt x="1273" y="8733"/>
                  </a:cubicBezTo>
                  <a:lnTo>
                    <a:pt x="873" y="8733"/>
                  </a:lnTo>
                  <a:cubicBezTo>
                    <a:pt x="788" y="8733"/>
                    <a:pt x="713" y="8689"/>
                    <a:pt x="713" y="8630"/>
                  </a:cubicBezTo>
                  <a:lnTo>
                    <a:pt x="713" y="6926"/>
                  </a:lnTo>
                  <a:cubicBezTo>
                    <a:pt x="713" y="3399"/>
                    <a:pt x="5167" y="481"/>
                    <a:pt x="10718" y="459"/>
                  </a:cubicBezTo>
                  <a:close/>
                  <a:moveTo>
                    <a:pt x="12458" y="7309"/>
                  </a:moveTo>
                  <a:cubicBezTo>
                    <a:pt x="14877" y="7309"/>
                    <a:pt x="15650" y="7309"/>
                    <a:pt x="18502" y="7309"/>
                  </a:cubicBezTo>
                  <a:cubicBezTo>
                    <a:pt x="18511" y="8198"/>
                    <a:pt x="18510" y="11833"/>
                    <a:pt x="18510" y="11984"/>
                  </a:cubicBezTo>
                  <a:cubicBezTo>
                    <a:pt x="18510" y="12156"/>
                    <a:pt x="18288" y="12297"/>
                    <a:pt x="18017" y="12297"/>
                  </a:cubicBezTo>
                  <a:cubicBezTo>
                    <a:pt x="17745" y="12297"/>
                    <a:pt x="17526" y="12156"/>
                    <a:pt x="17526" y="11984"/>
                  </a:cubicBezTo>
                  <a:lnTo>
                    <a:pt x="17526" y="9385"/>
                  </a:lnTo>
                  <a:cubicBezTo>
                    <a:pt x="17526" y="9175"/>
                    <a:pt x="17263" y="9007"/>
                    <a:pt x="16932" y="9007"/>
                  </a:cubicBezTo>
                  <a:cubicBezTo>
                    <a:pt x="16601" y="9007"/>
                    <a:pt x="16338" y="9175"/>
                    <a:pt x="16338" y="9385"/>
                  </a:cubicBezTo>
                  <a:cubicBezTo>
                    <a:pt x="16338" y="10140"/>
                    <a:pt x="16338" y="10738"/>
                    <a:pt x="16338" y="10797"/>
                  </a:cubicBezTo>
                  <a:cubicBezTo>
                    <a:pt x="16338" y="10970"/>
                    <a:pt x="16116" y="11111"/>
                    <a:pt x="15845" y="11111"/>
                  </a:cubicBezTo>
                  <a:cubicBezTo>
                    <a:pt x="15573" y="11111"/>
                    <a:pt x="15354" y="10970"/>
                    <a:pt x="15354" y="10797"/>
                  </a:cubicBezTo>
                  <a:lnTo>
                    <a:pt x="15354" y="9147"/>
                  </a:lnTo>
                  <a:cubicBezTo>
                    <a:pt x="15354" y="8133"/>
                    <a:pt x="14053" y="7309"/>
                    <a:pt x="12458" y="73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462" name="Square"/>
            <p:cNvSpPr/>
            <p:nvPr/>
          </p:nvSpPr>
          <p:spPr>
            <a:xfrm>
              <a:off x="635587" y="1107997"/>
              <a:ext cx="1270001" cy="1270001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</p:grpSp>
      <p:grpSp>
        <p:nvGrpSpPr>
          <p:cNvPr id="466" name="Group"/>
          <p:cNvGrpSpPr/>
          <p:nvPr/>
        </p:nvGrpSpPr>
        <p:grpSpPr>
          <a:xfrm>
            <a:off x="5450248" y="5064202"/>
            <a:ext cx="2104303" cy="3308145"/>
            <a:chOff x="0" y="0"/>
            <a:chExt cx="2104302" cy="3308143"/>
          </a:xfrm>
        </p:grpSpPr>
        <p:sp>
          <p:nvSpPr>
            <p:cNvPr id="464" name="Paint Bucket"/>
            <p:cNvSpPr/>
            <p:nvPr/>
          </p:nvSpPr>
          <p:spPr>
            <a:xfrm>
              <a:off x="0" y="-1"/>
              <a:ext cx="2104303" cy="33081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9" extrusionOk="0">
                  <a:moveTo>
                    <a:pt x="10728" y="1"/>
                  </a:moveTo>
                  <a:cubicBezTo>
                    <a:pt x="4770" y="22"/>
                    <a:pt x="0" y="3150"/>
                    <a:pt x="0" y="6931"/>
                  </a:cubicBezTo>
                  <a:lnTo>
                    <a:pt x="0" y="9843"/>
                  </a:lnTo>
                  <a:cubicBezTo>
                    <a:pt x="0" y="9897"/>
                    <a:pt x="68" y="9946"/>
                    <a:pt x="162" y="9946"/>
                  </a:cubicBezTo>
                  <a:lnTo>
                    <a:pt x="501" y="9946"/>
                  </a:lnTo>
                  <a:cubicBezTo>
                    <a:pt x="586" y="9946"/>
                    <a:pt x="660" y="9990"/>
                    <a:pt x="660" y="10049"/>
                  </a:cubicBezTo>
                  <a:lnTo>
                    <a:pt x="660" y="10297"/>
                  </a:lnTo>
                  <a:cubicBezTo>
                    <a:pt x="660" y="10351"/>
                    <a:pt x="729" y="10400"/>
                    <a:pt x="822" y="10400"/>
                  </a:cubicBezTo>
                  <a:lnTo>
                    <a:pt x="1289" y="10400"/>
                  </a:lnTo>
                  <a:cubicBezTo>
                    <a:pt x="1374" y="10400"/>
                    <a:pt x="1451" y="10441"/>
                    <a:pt x="1451" y="10501"/>
                  </a:cubicBezTo>
                  <a:lnTo>
                    <a:pt x="1451" y="20382"/>
                  </a:lnTo>
                  <a:cubicBezTo>
                    <a:pt x="1451" y="20431"/>
                    <a:pt x="1392" y="20468"/>
                    <a:pt x="1316" y="20468"/>
                  </a:cubicBezTo>
                  <a:cubicBezTo>
                    <a:pt x="1129" y="20468"/>
                    <a:pt x="984" y="20566"/>
                    <a:pt x="984" y="20679"/>
                  </a:cubicBezTo>
                  <a:lnTo>
                    <a:pt x="984" y="21368"/>
                  </a:lnTo>
                  <a:cubicBezTo>
                    <a:pt x="984" y="21487"/>
                    <a:pt x="1137" y="21579"/>
                    <a:pt x="1316" y="21579"/>
                  </a:cubicBezTo>
                  <a:lnTo>
                    <a:pt x="20284" y="21579"/>
                  </a:lnTo>
                  <a:cubicBezTo>
                    <a:pt x="20471" y="21579"/>
                    <a:pt x="20616" y="21482"/>
                    <a:pt x="20616" y="21368"/>
                  </a:cubicBezTo>
                  <a:lnTo>
                    <a:pt x="20616" y="20679"/>
                  </a:lnTo>
                  <a:cubicBezTo>
                    <a:pt x="20616" y="20560"/>
                    <a:pt x="20463" y="20468"/>
                    <a:pt x="20284" y="20468"/>
                  </a:cubicBezTo>
                  <a:cubicBezTo>
                    <a:pt x="20208" y="20468"/>
                    <a:pt x="20149" y="20431"/>
                    <a:pt x="20149" y="20382"/>
                  </a:cubicBezTo>
                  <a:lnTo>
                    <a:pt x="20149" y="10496"/>
                  </a:lnTo>
                  <a:cubicBezTo>
                    <a:pt x="20149" y="10442"/>
                    <a:pt x="20215" y="10393"/>
                    <a:pt x="20308" y="10393"/>
                  </a:cubicBezTo>
                  <a:lnTo>
                    <a:pt x="20775" y="10393"/>
                  </a:lnTo>
                  <a:cubicBezTo>
                    <a:pt x="20860" y="10393"/>
                    <a:pt x="20937" y="10351"/>
                    <a:pt x="20937" y="10292"/>
                  </a:cubicBezTo>
                  <a:lnTo>
                    <a:pt x="20937" y="10042"/>
                  </a:lnTo>
                  <a:cubicBezTo>
                    <a:pt x="20937" y="9988"/>
                    <a:pt x="21005" y="9941"/>
                    <a:pt x="21099" y="9941"/>
                  </a:cubicBezTo>
                  <a:lnTo>
                    <a:pt x="21438" y="9941"/>
                  </a:lnTo>
                  <a:cubicBezTo>
                    <a:pt x="21523" y="9941"/>
                    <a:pt x="21600" y="9898"/>
                    <a:pt x="21600" y="9838"/>
                  </a:cubicBezTo>
                  <a:lnTo>
                    <a:pt x="21600" y="6850"/>
                  </a:lnTo>
                  <a:cubicBezTo>
                    <a:pt x="21583" y="3064"/>
                    <a:pt x="16712" y="-21"/>
                    <a:pt x="10728" y="1"/>
                  </a:cubicBezTo>
                  <a:close/>
                  <a:moveTo>
                    <a:pt x="10718" y="459"/>
                  </a:moveTo>
                  <a:cubicBezTo>
                    <a:pt x="16294" y="437"/>
                    <a:pt x="20844" y="3317"/>
                    <a:pt x="20844" y="6855"/>
                  </a:cubicBezTo>
                  <a:lnTo>
                    <a:pt x="20844" y="8630"/>
                  </a:lnTo>
                  <a:lnTo>
                    <a:pt x="20860" y="8630"/>
                  </a:lnTo>
                  <a:cubicBezTo>
                    <a:pt x="20860" y="8684"/>
                    <a:pt x="20794" y="8733"/>
                    <a:pt x="20701" y="8733"/>
                  </a:cubicBezTo>
                  <a:lnTo>
                    <a:pt x="20300" y="8733"/>
                  </a:lnTo>
                  <a:cubicBezTo>
                    <a:pt x="20216" y="8733"/>
                    <a:pt x="20139" y="8689"/>
                    <a:pt x="20139" y="8630"/>
                  </a:cubicBezTo>
                  <a:lnTo>
                    <a:pt x="20139" y="7384"/>
                  </a:lnTo>
                  <a:cubicBezTo>
                    <a:pt x="20139" y="7336"/>
                    <a:pt x="20182" y="7293"/>
                    <a:pt x="20250" y="7277"/>
                  </a:cubicBezTo>
                  <a:cubicBezTo>
                    <a:pt x="20403" y="7233"/>
                    <a:pt x="20513" y="7130"/>
                    <a:pt x="20505" y="7017"/>
                  </a:cubicBezTo>
                  <a:cubicBezTo>
                    <a:pt x="20496" y="6866"/>
                    <a:pt x="20291" y="6752"/>
                    <a:pt x="20054" y="6752"/>
                  </a:cubicBezTo>
                  <a:lnTo>
                    <a:pt x="1520" y="6752"/>
                  </a:lnTo>
                  <a:cubicBezTo>
                    <a:pt x="1282" y="6752"/>
                    <a:pt x="1077" y="6866"/>
                    <a:pt x="1069" y="7017"/>
                  </a:cubicBezTo>
                  <a:cubicBezTo>
                    <a:pt x="1060" y="7136"/>
                    <a:pt x="1171" y="7233"/>
                    <a:pt x="1323" y="7277"/>
                  </a:cubicBezTo>
                  <a:cubicBezTo>
                    <a:pt x="1391" y="7293"/>
                    <a:pt x="1435" y="7336"/>
                    <a:pt x="1435" y="7384"/>
                  </a:cubicBezTo>
                  <a:lnTo>
                    <a:pt x="1435" y="8630"/>
                  </a:lnTo>
                  <a:cubicBezTo>
                    <a:pt x="1435" y="8684"/>
                    <a:pt x="1366" y="8733"/>
                    <a:pt x="1273" y="8733"/>
                  </a:cubicBezTo>
                  <a:lnTo>
                    <a:pt x="873" y="8733"/>
                  </a:lnTo>
                  <a:cubicBezTo>
                    <a:pt x="788" y="8733"/>
                    <a:pt x="713" y="8689"/>
                    <a:pt x="713" y="8630"/>
                  </a:cubicBezTo>
                  <a:lnTo>
                    <a:pt x="713" y="6926"/>
                  </a:lnTo>
                  <a:cubicBezTo>
                    <a:pt x="713" y="3399"/>
                    <a:pt x="5167" y="481"/>
                    <a:pt x="10718" y="459"/>
                  </a:cubicBezTo>
                  <a:close/>
                  <a:moveTo>
                    <a:pt x="12458" y="7309"/>
                  </a:moveTo>
                  <a:cubicBezTo>
                    <a:pt x="14877" y="7309"/>
                    <a:pt x="15650" y="7309"/>
                    <a:pt x="18502" y="7309"/>
                  </a:cubicBezTo>
                  <a:cubicBezTo>
                    <a:pt x="18511" y="8198"/>
                    <a:pt x="18510" y="11833"/>
                    <a:pt x="18510" y="11984"/>
                  </a:cubicBezTo>
                  <a:cubicBezTo>
                    <a:pt x="18510" y="12156"/>
                    <a:pt x="18288" y="12297"/>
                    <a:pt x="18017" y="12297"/>
                  </a:cubicBezTo>
                  <a:cubicBezTo>
                    <a:pt x="17745" y="12297"/>
                    <a:pt x="17526" y="12156"/>
                    <a:pt x="17526" y="11984"/>
                  </a:cubicBezTo>
                  <a:lnTo>
                    <a:pt x="17526" y="9385"/>
                  </a:lnTo>
                  <a:cubicBezTo>
                    <a:pt x="17526" y="9175"/>
                    <a:pt x="17263" y="9007"/>
                    <a:pt x="16932" y="9007"/>
                  </a:cubicBezTo>
                  <a:cubicBezTo>
                    <a:pt x="16601" y="9007"/>
                    <a:pt x="16338" y="9175"/>
                    <a:pt x="16338" y="9385"/>
                  </a:cubicBezTo>
                  <a:cubicBezTo>
                    <a:pt x="16338" y="10140"/>
                    <a:pt x="16338" y="10738"/>
                    <a:pt x="16338" y="10797"/>
                  </a:cubicBezTo>
                  <a:cubicBezTo>
                    <a:pt x="16338" y="10970"/>
                    <a:pt x="16116" y="11111"/>
                    <a:pt x="15845" y="11111"/>
                  </a:cubicBezTo>
                  <a:cubicBezTo>
                    <a:pt x="15573" y="11111"/>
                    <a:pt x="15354" y="10970"/>
                    <a:pt x="15354" y="10797"/>
                  </a:cubicBezTo>
                  <a:lnTo>
                    <a:pt x="15354" y="9147"/>
                  </a:lnTo>
                  <a:cubicBezTo>
                    <a:pt x="15354" y="8133"/>
                    <a:pt x="14053" y="7309"/>
                    <a:pt x="12458" y="73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465" name="Square"/>
            <p:cNvSpPr/>
            <p:nvPr/>
          </p:nvSpPr>
          <p:spPr>
            <a:xfrm>
              <a:off x="635587" y="1107997"/>
              <a:ext cx="1270001" cy="1270001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</p:grpSp>
      <p:grpSp>
        <p:nvGrpSpPr>
          <p:cNvPr id="469" name="Group"/>
          <p:cNvGrpSpPr/>
          <p:nvPr/>
        </p:nvGrpSpPr>
        <p:grpSpPr>
          <a:xfrm>
            <a:off x="8625248" y="5064202"/>
            <a:ext cx="2104303" cy="3308145"/>
            <a:chOff x="0" y="0"/>
            <a:chExt cx="2104302" cy="3308143"/>
          </a:xfrm>
        </p:grpSpPr>
        <p:sp>
          <p:nvSpPr>
            <p:cNvPr id="467" name="Paint Bucket"/>
            <p:cNvSpPr/>
            <p:nvPr/>
          </p:nvSpPr>
          <p:spPr>
            <a:xfrm>
              <a:off x="0" y="-1"/>
              <a:ext cx="2104303" cy="33081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9" extrusionOk="0">
                  <a:moveTo>
                    <a:pt x="10728" y="1"/>
                  </a:moveTo>
                  <a:cubicBezTo>
                    <a:pt x="4770" y="22"/>
                    <a:pt x="0" y="3150"/>
                    <a:pt x="0" y="6931"/>
                  </a:cubicBezTo>
                  <a:lnTo>
                    <a:pt x="0" y="9843"/>
                  </a:lnTo>
                  <a:cubicBezTo>
                    <a:pt x="0" y="9897"/>
                    <a:pt x="68" y="9946"/>
                    <a:pt x="162" y="9946"/>
                  </a:cubicBezTo>
                  <a:lnTo>
                    <a:pt x="501" y="9946"/>
                  </a:lnTo>
                  <a:cubicBezTo>
                    <a:pt x="586" y="9946"/>
                    <a:pt x="660" y="9990"/>
                    <a:pt x="660" y="10049"/>
                  </a:cubicBezTo>
                  <a:lnTo>
                    <a:pt x="660" y="10297"/>
                  </a:lnTo>
                  <a:cubicBezTo>
                    <a:pt x="660" y="10351"/>
                    <a:pt x="729" y="10400"/>
                    <a:pt x="822" y="10400"/>
                  </a:cubicBezTo>
                  <a:lnTo>
                    <a:pt x="1289" y="10400"/>
                  </a:lnTo>
                  <a:cubicBezTo>
                    <a:pt x="1374" y="10400"/>
                    <a:pt x="1451" y="10441"/>
                    <a:pt x="1451" y="10501"/>
                  </a:cubicBezTo>
                  <a:lnTo>
                    <a:pt x="1451" y="20382"/>
                  </a:lnTo>
                  <a:cubicBezTo>
                    <a:pt x="1451" y="20431"/>
                    <a:pt x="1392" y="20468"/>
                    <a:pt x="1316" y="20468"/>
                  </a:cubicBezTo>
                  <a:cubicBezTo>
                    <a:pt x="1129" y="20468"/>
                    <a:pt x="984" y="20566"/>
                    <a:pt x="984" y="20679"/>
                  </a:cubicBezTo>
                  <a:lnTo>
                    <a:pt x="984" y="21368"/>
                  </a:lnTo>
                  <a:cubicBezTo>
                    <a:pt x="984" y="21487"/>
                    <a:pt x="1137" y="21579"/>
                    <a:pt x="1316" y="21579"/>
                  </a:cubicBezTo>
                  <a:lnTo>
                    <a:pt x="20284" y="21579"/>
                  </a:lnTo>
                  <a:cubicBezTo>
                    <a:pt x="20471" y="21579"/>
                    <a:pt x="20616" y="21482"/>
                    <a:pt x="20616" y="21368"/>
                  </a:cubicBezTo>
                  <a:lnTo>
                    <a:pt x="20616" y="20679"/>
                  </a:lnTo>
                  <a:cubicBezTo>
                    <a:pt x="20616" y="20560"/>
                    <a:pt x="20463" y="20468"/>
                    <a:pt x="20284" y="20468"/>
                  </a:cubicBezTo>
                  <a:cubicBezTo>
                    <a:pt x="20208" y="20468"/>
                    <a:pt x="20149" y="20431"/>
                    <a:pt x="20149" y="20382"/>
                  </a:cubicBezTo>
                  <a:lnTo>
                    <a:pt x="20149" y="10496"/>
                  </a:lnTo>
                  <a:cubicBezTo>
                    <a:pt x="20149" y="10442"/>
                    <a:pt x="20215" y="10393"/>
                    <a:pt x="20308" y="10393"/>
                  </a:cubicBezTo>
                  <a:lnTo>
                    <a:pt x="20775" y="10393"/>
                  </a:lnTo>
                  <a:cubicBezTo>
                    <a:pt x="20860" y="10393"/>
                    <a:pt x="20937" y="10351"/>
                    <a:pt x="20937" y="10292"/>
                  </a:cubicBezTo>
                  <a:lnTo>
                    <a:pt x="20937" y="10042"/>
                  </a:lnTo>
                  <a:cubicBezTo>
                    <a:pt x="20937" y="9988"/>
                    <a:pt x="21005" y="9941"/>
                    <a:pt x="21099" y="9941"/>
                  </a:cubicBezTo>
                  <a:lnTo>
                    <a:pt x="21438" y="9941"/>
                  </a:lnTo>
                  <a:cubicBezTo>
                    <a:pt x="21523" y="9941"/>
                    <a:pt x="21600" y="9898"/>
                    <a:pt x="21600" y="9838"/>
                  </a:cubicBezTo>
                  <a:lnTo>
                    <a:pt x="21600" y="6850"/>
                  </a:lnTo>
                  <a:cubicBezTo>
                    <a:pt x="21583" y="3064"/>
                    <a:pt x="16712" y="-21"/>
                    <a:pt x="10728" y="1"/>
                  </a:cubicBezTo>
                  <a:close/>
                  <a:moveTo>
                    <a:pt x="10718" y="459"/>
                  </a:moveTo>
                  <a:cubicBezTo>
                    <a:pt x="16294" y="437"/>
                    <a:pt x="20844" y="3317"/>
                    <a:pt x="20844" y="6855"/>
                  </a:cubicBezTo>
                  <a:lnTo>
                    <a:pt x="20844" y="8630"/>
                  </a:lnTo>
                  <a:lnTo>
                    <a:pt x="20860" y="8630"/>
                  </a:lnTo>
                  <a:cubicBezTo>
                    <a:pt x="20860" y="8684"/>
                    <a:pt x="20794" y="8733"/>
                    <a:pt x="20701" y="8733"/>
                  </a:cubicBezTo>
                  <a:lnTo>
                    <a:pt x="20300" y="8733"/>
                  </a:lnTo>
                  <a:cubicBezTo>
                    <a:pt x="20216" y="8733"/>
                    <a:pt x="20139" y="8689"/>
                    <a:pt x="20139" y="8630"/>
                  </a:cubicBezTo>
                  <a:lnTo>
                    <a:pt x="20139" y="7384"/>
                  </a:lnTo>
                  <a:cubicBezTo>
                    <a:pt x="20139" y="7336"/>
                    <a:pt x="20182" y="7293"/>
                    <a:pt x="20250" y="7277"/>
                  </a:cubicBezTo>
                  <a:cubicBezTo>
                    <a:pt x="20403" y="7233"/>
                    <a:pt x="20513" y="7130"/>
                    <a:pt x="20505" y="7017"/>
                  </a:cubicBezTo>
                  <a:cubicBezTo>
                    <a:pt x="20496" y="6866"/>
                    <a:pt x="20291" y="6752"/>
                    <a:pt x="20054" y="6752"/>
                  </a:cubicBezTo>
                  <a:lnTo>
                    <a:pt x="1520" y="6752"/>
                  </a:lnTo>
                  <a:cubicBezTo>
                    <a:pt x="1282" y="6752"/>
                    <a:pt x="1077" y="6866"/>
                    <a:pt x="1069" y="7017"/>
                  </a:cubicBezTo>
                  <a:cubicBezTo>
                    <a:pt x="1060" y="7136"/>
                    <a:pt x="1171" y="7233"/>
                    <a:pt x="1323" y="7277"/>
                  </a:cubicBezTo>
                  <a:cubicBezTo>
                    <a:pt x="1391" y="7293"/>
                    <a:pt x="1435" y="7336"/>
                    <a:pt x="1435" y="7384"/>
                  </a:cubicBezTo>
                  <a:lnTo>
                    <a:pt x="1435" y="8630"/>
                  </a:lnTo>
                  <a:cubicBezTo>
                    <a:pt x="1435" y="8684"/>
                    <a:pt x="1366" y="8733"/>
                    <a:pt x="1273" y="8733"/>
                  </a:cubicBezTo>
                  <a:lnTo>
                    <a:pt x="873" y="8733"/>
                  </a:lnTo>
                  <a:cubicBezTo>
                    <a:pt x="788" y="8733"/>
                    <a:pt x="713" y="8689"/>
                    <a:pt x="713" y="8630"/>
                  </a:cubicBezTo>
                  <a:lnTo>
                    <a:pt x="713" y="6926"/>
                  </a:lnTo>
                  <a:cubicBezTo>
                    <a:pt x="713" y="3399"/>
                    <a:pt x="5167" y="481"/>
                    <a:pt x="10718" y="459"/>
                  </a:cubicBezTo>
                  <a:close/>
                  <a:moveTo>
                    <a:pt x="12458" y="7309"/>
                  </a:moveTo>
                  <a:cubicBezTo>
                    <a:pt x="14877" y="7309"/>
                    <a:pt x="15650" y="7309"/>
                    <a:pt x="18502" y="7309"/>
                  </a:cubicBezTo>
                  <a:cubicBezTo>
                    <a:pt x="18511" y="8198"/>
                    <a:pt x="18510" y="11833"/>
                    <a:pt x="18510" y="11984"/>
                  </a:cubicBezTo>
                  <a:cubicBezTo>
                    <a:pt x="18510" y="12156"/>
                    <a:pt x="18288" y="12297"/>
                    <a:pt x="18017" y="12297"/>
                  </a:cubicBezTo>
                  <a:cubicBezTo>
                    <a:pt x="17745" y="12297"/>
                    <a:pt x="17526" y="12156"/>
                    <a:pt x="17526" y="11984"/>
                  </a:cubicBezTo>
                  <a:lnTo>
                    <a:pt x="17526" y="9385"/>
                  </a:lnTo>
                  <a:cubicBezTo>
                    <a:pt x="17526" y="9175"/>
                    <a:pt x="17263" y="9007"/>
                    <a:pt x="16932" y="9007"/>
                  </a:cubicBezTo>
                  <a:cubicBezTo>
                    <a:pt x="16601" y="9007"/>
                    <a:pt x="16338" y="9175"/>
                    <a:pt x="16338" y="9385"/>
                  </a:cubicBezTo>
                  <a:cubicBezTo>
                    <a:pt x="16338" y="10140"/>
                    <a:pt x="16338" y="10738"/>
                    <a:pt x="16338" y="10797"/>
                  </a:cubicBezTo>
                  <a:cubicBezTo>
                    <a:pt x="16338" y="10970"/>
                    <a:pt x="16116" y="11111"/>
                    <a:pt x="15845" y="11111"/>
                  </a:cubicBezTo>
                  <a:cubicBezTo>
                    <a:pt x="15573" y="11111"/>
                    <a:pt x="15354" y="10970"/>
                    <a:pt x="15354" y="10797"/>
                  </a:cubicBezTo>
                  <a:lnTo>
                    <a:pt x="15354" y="9147"/>
                  </a:lnTo>
                  <a:cubicBezTo>
                    <a:pt x="15354" y="8133"/>
                    <a:pt x="14053" y="7309"/>
                    <a:pt x="12458" y="73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468" name="Square"/>
            <p:cNvSpPr/>
            <p:nvPr/>
          </p:nvSpPr>
          <p:spPr>
            <a:xfrm>
              <a:off x="635587" y="1107997"/>
              <a:ext cx="1270001" cy="1270001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</p:grpSp>
      <p:sp>
        <p:nvSpPr>
          <p:cNvPr id="470" name="2017"/>
          <p:cNvSpPr txBox="1"/>
          <p:nvPr/>
        </p:nvSpPr>
        <p:spPr>
          <a:xfrm>
            <a:off x="2908002" y="6489674"/>
            <a:ext cx="83879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2017</a:t>
            </a:r>
          </a:p>
        </p:txBody>
      </p:sp>
      <p:sp>
        <p:nvSpPr>
          <p:cNvPr id="471" name="2018"/>
          <p:cNvSpPr txBox="1"/>
          <p:nvPr/>
        </p:nvSpPr>
        <p:spPr>
          <a:xfrm>
            <a:off x="6083002" y="6489674"/>
            <a:ext cx="83879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2018</a:t>
            </a:r>
          </a:p>
        </p:txBody>
      </p:sp>
      <p:sp>
        <p:nvSpPr>
          <p:cNvPr id="472" name="2019"/>
          <p:cNvSpPr txBox="1"/>
          <p:nvPr/>
        </p:nvSpPr>
        <p:spPr>
          <a:xfrm>
            <a:off x="9258002" y="6489674"/>
            <a:ext cx="83879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2019</a:t>
            </a:r>
          </a:p>
        </p:txBody>
      </p:sp>
      <p:sp>
        <p:nvSpPr>
          <p:cNvPr id="473" name="all…"/>
          <p:cNvSpPr txBox="1"/>
          <p:nvPr/>
        </p:nvSpPr>
        <p:spPr>
          <a:xfrm>
            <a:off x="1098946" y="2275229"/>
            <a:ext cx="850108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all</a:t>
            </a:r>
          </a:p>
          <a:p>
            <a:r>
              <a:t>rows</a:t>
            </a:r>
          </a:p>
        </p:txBody>
      </p:sp>
      <p:sp>
        <p:nvSpPr>
          <p:cNvPr id="474" name="for…"/>
          <p:cNvSpPr/>
          <p:nvPr/>
        </p:nvSpPr>
        <p:spPr>
          <a:xfrm>
            <a:off x="3009900" y="2174855"/>
            <a:ext cx="1013548" cy="1013549"/>
          </a:xfrm>
          <a:prstGeom prst="roundRect">
            <a:avLst>
              <a:gd name="adj" fmla="val 15000"/>
            </a:avLst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r>
              <a:t>for</a:t>
            </a:r>
          </a:p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r>
              <a:t>loop</a:t>
            </a:r>
          </a:p>
        </p:txBody>
      </p:sp>
      <p:sp>
        <p:nvSpPr>
          <p:cNvPr id="475" name="Arrow"/>
          <p:cNvSpPr/>
          <p:nvPr/>
        </p:nvSpPr>
        <p:spPr>
          <a:xfrm>
            <a:off x="2152054" y="2360383"/>
            <a:ext cx="642492" cy="642492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76" name="Arrow"/>
          <p:cNvSpPr/>
          <p:nvPr/>
        </p:nvSpPr>
        <p:spPr>
          <a:xfrm>
            <a:off x="4298353" y="2360383"/>
            <a:ext cx="642492" cy="642492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77" name="list"/>
          <p:cNvSpPr txBox="1"/>
          <p:nvPr/>
        </p:nvSpPr>
        <p:spPr>
          <a:xfrm>
            <a:off x="3031678" y="7632674"/>
            <a:ext cx="59144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list</a:t>
            </a:r>
          </a:p>
        </p:txBody>
      </p:sp>
      <p:sp>
        <p:nvSpPr>
          <p:cNvPr id="478" name="list"/>
          <p:cNvSpPr txBox="1"/>
          <p:nvPr/>
        </p:nvSpPr>
        <p:spPr>
          <a:xfrm>
            <a:off x="6206678" y="7632674"/>
            <a:ext cx="59144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list</a:t>
            </a:r>
          </a:p>
        </p:txBody>
      </p:sp>
      <p:sp>
        <p:nvSpPr>
          <p:cNvPr id="479" name="list"/>
          <p:cNvSpPr txBox="1"/>
          <p:nvPr/>
        </p:nvSpPr>
        <p:spPr>
          <a:xfrm>
            <a:off x="9381678" y="7632674"/>
            <a:ext cx="59144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list</a:t>
            </a:r>
          </a:p>
        </p:txBody>
      </p:sp>
      <p:sp>
        <p:nvSpPr>
          <p:cNvPr id="480" name="dict"/>
          <p:cNvSpPr txBox="1"/>
          <p:nvPr/>
        </p:nvSpPr>
        <p:spPr>
          <a:xfrm>
            <a:off x="1783258" y="4406874"/>
            <a:ext cx="70068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dict</a:t>
            </a:r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Bins with lists and dict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Bins with lists and dicts</a:t>
            </a:r>
          </a:p>
        </p:txBody>
      </p:sp>
      <p:sp>
        <p:nvSpPr>
          <p:cNvPr id="483" name="all data"/>
          <p:cNvSpPr txBox="1"/>
          <p:nvPr/>
        </p:nvSpPr>
        <p:spPr>
          <a:xfrm>
            <a:off x="1725637" y="3526482"/>
            <a:ext cx="97973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all data</a:t>
            </a:r>
          </a:p>
        </p:txBody>
      </p:sp>
      <p:sp>
        <p:nvSpPr>
          <p:cNvPr id="484" name="rows = […"/>
          <p:cNvSpPr txBox="1"/>
          <p:nvPr/>
        </p:nvSpPr>
        <p:spPr>
          <a:xfrm>
            <a:off x="845393" y="4462066"/>
            <a:ext cx="3157836" cy="294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rows = [</a:t>
            </a:r>
          </a:p>
          <a:p>
            <a:pPr algn="l"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    [2014, “A”, 123],</a:t>
            </a:r>
          </a:p>
          <a:p>
            <a:pPr algn="l">
              <a:def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pPr>
            <a:r>
              <a:t>    [2015, “B”, 120],</a:t>
            </a:r>
          </a:p>
          <a:p>
            <a:pPr algn="l">
              <a:def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pPr>
            <a:r>
              <a:t>    [2015, “C”, 140],</a:t>
            </a:r>
          </a:p>
          <a:p>
            <a:pPr algn="l">
              <a:defRPr>
                <a:solidFill>
                  <a:schemeClr val="accent1"/>
                </a:solidFill>
              </a:defRPr>
            </a:pPr>
            <a:r>
              <a:t>    [2016, “D”, 100],</a:t>
            </a:r>
          </a:p>
          <a:p>
            <a:pPr algn="l">
              <a:def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pPr>
            <a:r>
              <a:t>    [2015, “E”, 130],</a:t>
            </a:r>
          </a:p>
          <a:p>
            <a:pPr algn="l">
              <a:defRPr>
                <a:solidFill>
                  <a:schemeClr val="accent1"/>
                </a:solidFill>
              </a:defRPr>
            </a:pPr>
            <a:r>
              <a:t>    [2016, “F”, 200],</a:t>
            </a:r>
          </a:p>
          <a:p>
            <a:pPr algn="l"/>
            <a:r>
              <a:t>]</a:t>
            </a:r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Bins with lists and dict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Bins with lists and dicts</a:t>
            </a:r>
          </a:p>
        </p:txBody>
      </p:sp>
      <p:sp>
        <p:nvSpPr>
          <p:cNvPr id="487" name="all data"/>
          <p:cNvSpPr txBox="1"/>
          <p:nvPr/>
        </p:nvSpPr>
        <p:spPr>
          <a:xfrm>
            <a:off x="1725637" y="3526482"/>
            <a:ext cx="97973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all data</a:t>
            </a:r>
          </a:p>
        </p:txBody>
      </p:sp>
      <p:sp>
        <p:nvSpPr>
          <p:cNvPr id="488" name="rows = […"/>
          <p:cNvSpPr txBox="1"/>
          <p:nvPr/>
        </p:nvSpPr>
        <p:spPr>
          <a:xfrm>
            <a:off x="845393" y="4462066"/>
            <a:ext cx="3157836" cy="294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rows = [</a:t>
            </a:r>
          </a:p>
          <a:p>
            <a:pPr algn="l"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    [2014, “A”, 123],</a:t>
            </a:r>
          </a:p>
          <a:p>
            <a:pPr algn="l">
              <a:def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pPr>
            <a:r>
              <a:t>    [2015, “B”, 120],</a:t>
            </a:r>
          </a:p>
          <a:p>
            <a:pPr algn="l">
              <a:def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pPr>
            <a:r>
              <a:t>    [2015, “C”, 140],</a:t>
            </a:r>
          </a:p>
          <a:p>
            <a:pPr algn="l">
              <a:defRPr>
                <a:solidFill>
                  <a:schemeClr val="accent1"/>
                </a:solidFill>
              </a:defRPr>
            </a:pPr>
            <a:r>
              <a:t>    [2016, “D”, 100],</a:t>
            </a:r>
          </a:p>
          <a:p>
            <a:pPr algn="l">
              <a:def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pPr>
            <a:r>
              <a:t>    [2015, “E”, 130],</a:t>
            </a:r>
          </a:p>
          <a:p>
            <a:pPr algn="l">
              <a:defRPr>
                <a:solidFill>
                  <a:schemeClr val="accent1"/>
                </a:solidFill>
              </a:defRPr>
            </a:pPr>
            <a:r>
              <a:t>    [2016, “F”, 200],</a:t>
            </a:r>
          </a:p>
          <a:p>
            <a:pPr algn="l"/>
            <a:r>
              <a:t>]</a:t>
            </a:r>
          </a:p>
        </p:txBody>
      </p:sp>
      <p:sp>
        <p:nvSpPr>
          <p:cNvPr id="489" name="bins = {…"/>
          <p:cNvSpPr txBox="1"/>
          <p:nvPr/>
        </p:nvSpPr>
        <p:spPr>
          <a:xfrm>
            <a:off x="6120580" y="3395266"/>
            <a:ext cx="3519786" cy="5080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bins = {</a:t>
            </a:r>
          </a:p>
          <a:p>
            <a:pPr algn="l"/>
            <a:r>
              <a:t>    2014: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[</a:t>
            </a:r>
          </a:p>
          <a:p>
            <a:pPr algn="l"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        [2014, “A”, 123],</a:t>
            </a:r>
          </a:p>
          <a:p>
            <a:pPr algn="l"/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    ]</a:t>
            </a:r>
            <a:r>
              <a:t>,</a:t>
            </a:r>
          </a:p>
          <a:p>
            <a:pPr algn="l"/>
            <a:r>
              <a:t>    2015: </a:t>
            </a:r>
            <a:r>
              <a: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rPr>
              <a:t>[</a:t>
            </a:r>
          </a:p>
          <a:p>
            <a:pPr algn="l">
              <a:def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pPr>
            <a:r>
              <a:t>        [2015, “B”, 120],</a:t>
            </a:r>
          </a:p>
          <a:p>
            <a:pPr algn="l">
              <a:def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pPr>
            <a:r>
              <a:t>        [2015, “C”, 140],</a:t>
            </a:r>
          </a:p>
          <a:p>
            <a:pPr algn="l">
              <a:def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pPr>
            <a:r>
              <a:t>        [2015, “E”, 130],</a:t>
            </a:r>
          </a:p>
          <a:p>
            <a:pPr algn="l"/>
            <a:r>
              <a: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rPr>
              <a:t>    ]</a:t>
            </a:r>
            <a:r>
              <a:t>,</a:t>
            </a:r>
          </a:p>
          <a:p>
            <a:pPr algn="l"/>
            <a:r>
              <a:t>    2016: </a:t>
            </a:r>
            <a:r>
              <a:rPr>
                <a:solidFill>
                  <a:schemeClr val="accent1"/>
                </a:solidFill>
              </a:rPr>
              <a:t>[</a:t>
            </a:r>
          </a:p>
          <a:p>
            <a:pPr algn="l">
              <a:defRPr>
                <a:solidFill>
                  <a:schemeClr val="accent1"/>
                </a:solidFill>
              </a:defRPr>
            </a:pPr>
            <a:r>
              <a:t>        [2016, “D”, 100],</a:t>
            </a:r>
          </a:p>
          <a:p>
            <a:pPr algn="l">
              <a:defRPr>
                <a:solidFill>
                  <a:schemeClr val="accent1"/>
                </a:solidFill>
              </a:defRPr>
            </a:pPr>
            <a:r>
              <a:t>        [2016, “F”, 200],</a:t>
            </a:r>
          </a:p>
          <a:p>
            <a:pPr algn="l">
              <a:defRPr>
                <a:solidFill>
                  <a:schemeClr val="accent1"/>
                </a:solidFill>
              </a:defRPr>
            </a:pPr>
            <a:r>
              <a:t>    ]</a:t>
            </a:r>
          </a:p>
          <a:p>
            <a:pPr algn="l"/>
            <a:r>
              <a:t>}</a:t>
            </a:r>
          </a:p>
        </p:txBody>
      </p:sp>
      <p:sp>
        <p:nvSpPr>
          <p:cNvPr id="490" name="Arrow"/>
          <p:cNvSpPr/>
          <p:nvPr/>
        </p:nvSpPr>
        <p:spPr>
          <a:xfrm>
            <a:off x="4406900" y="5105400"/>
            <a:ext cx="1270000" cy="12700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Today's Outline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Today's Outline</a:t>
            </a:r>
          </a:p>
        </p:txBody>
      </p:sp>
      <p:sp>
        <p:nvSpPr>
          <p:cNvPr id="140" name="Dictionary Ops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099800" cy="7289404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Dictionary Ops</a:t>
            </a:r>
          </a:p>
          <a:p>
            <a:pPr marL="0" lvl="5" indent="0">
              <a:buSzTx/>
              <a:buNone/>
            </a:pPr>
            <a:r>
              <a:t>Binning (dict of list)</a:t>
            </a:r>
          </a:p>
          <a:p>
            <a:pPr marL="0" lvl="5" indent="0">
              <a:buSzTx/>
              <a:buNone/>
            </a:pPr>
            <a:r>
              <a:t>Table Representation (list of dict)</a:t>
            </a:r>
          </a:p>
          <a:p>
            <a:pPr marL="0" indent="0">
              <a:buSzTx/>
              <a:buNone/>
            </a:pPr>
            <a:r>
              <a:t>Probability Tables and Markov Chains (dict of dict)</a:t>
            </a:r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Bins with lists and dict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Bins with lists and dicts</a:t>
            </a:r>
          </a:p>
        </p:txBody>
      </p:sp>
      <p:sp>
        <p:nvSpPr>
          <p:cNvPr id="493" name="all data"/>
          <p:cNvSpPr txBox="1"/>
          <p:nvPr/>
        </p:nvSpPr>
        <p:spPr>
          <a:xfrm>
            <a:off x="1725637" y="3526482"/>
            <a:ext cx="97973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all data</a:t>
            </a:r>
          </a:p>
        </p:txBody>
      </p:sp>
      <p:sp>
        <p:nvSpPr>
          <p:cNvPr id="494" name="rows = […"/>
          <p:cNvSpPr txBox="1"/>
          <p:nvPr/>
        </p:nvSpPr>
        <p:spPr>
          <a:xfrm>
            <a:off x="845393" y="4462066"/>
            <a:ext cx="3157836" cy="294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rows = [</a:t>
            </a:r>
          </a:p>
          <a:p>
            <a:pPr algn="l"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    [2014, “A”, 123],</a:t>
            </a:r>
          </a:p>
          <a:p>
            <a:pPr algn="l">
              <a:def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pPr>
            <a:r>
              <a:t>    [2015, “B”, 120],</a:t>
            </a:r>
          </a:p>
          <a:p>
            <a:pPr algn="l">
              <a:def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pPr>
            <a:r>
              <a:t>    [2015, “C”, 140],</a:t>
            </a:r>
          </a:p>
          <a:p>
            <a:pPr algn="l">
              <a:defRPr>
                <a:solidFill>
                  <a:schemeClr val="accent1"/>
                </a:solidFill>
              </a:defRPr>
            </a:pPr>
            <a:r>
              <a:t>    [2016, “D”, 100],</a:t>
            </a:r>
          </a:p>
          <a:p>
            <a:pPr algn="l">
              <a:def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pPr>
            <a:r>
              <a:t>    [2015, “E”, 130],</a:t>
            </a:r>
          </a:p>
          <a:p>
            <a:pPr algn="l">
              <a:defRPr>
                <a:solidFill>
                  <a:schemeClr val="accent1"/>
                </a:solidFill>
              </a:defRPr>
            </a:pPr>
            <a:r>
              <a:t>    [2016, “F”, 200],</a:t>
            </a:r>
          </a:p>
          <a:p>
            <a:pPr algn="l"/>
            <a:r>
              <a:t>]</a:t>
            </a:r>
          </a:p>
        </p:txBody>
      </p:sp>
      <p:sp>
        <p:nvSpPr>
          <p:cNvPr id="495" name="bins = {…"/>
          <p:cNvSpPr txBox="1"/>
          <p:nvPr/>
        </p:nvSpPr>
        <p:spPr>
          <a:xfrm>
            <a:off x="6120580" y="3395266"/>
            <a:ext cx="3519786" cy="5080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bins = {</a:t>
            </a:r>
          </a:p>
          <a:p>
            <a:pPr algn="l"/>
            <a:r>
              <a:t>    2014: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[</a:t>
            </a:r>
          </a:p>
          <a:p>
            <a:pPr algn="l"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        [2014, “A”, 123],</a:t>
            </a:r>
          </a:p>
          <a:p>
            <a:pPr algn="l"/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    ]</a:t>
            </a:r>
            <a:r>
              <a:t>,</a:t>
            </a:r>
          </a:p>
          <a:p>
            <a:pPr algn="l"/>
            <a:r>
              <a:t>    2015: </a:t>
            </a:r>
            <a:r>
              <a: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rPr>
              <a:t>[</a:t>
            </a:r>
          </a:p>
          <a:p>
            <a:pPr algn="l">
              <a:def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pPr>
            <a:r>
              <a:t>        [2015, “B”, 120],</a:t>
            </a:r>
          </a:p>
          <a:p>
            <a:pPr algn="l">
              <a:def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pPr>
            <a:r>
              <a:t>        [2015, “C”, 140],</a:t>
            </a:r>
          </a:p>
          <a:p>
            <a:pPr algn="l">
              <a:def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pPr>
            <a:r>
              <a:t>        [2015, “E”, 130],</a:t>
            </a:r>
          </a:p>
          <a:p>
            <a:pPr algn="l"/>
            <a:r>
              <a: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rPr>
              <a:t>    ]</a:t>
            </a:r>
            <a:r>
              <a:t>,</a:t>
            </a:r>
          </a:p>
          <a:p>
            <a:pPr algn="l"/>
            <a:r>
              <a:t>    2016: </a:t>
            </a:r>
            <a:r>
              <a:rPr>
                <a:solidFill>
                  <a:schemeClr val="accent1"/>
                </a:solidFill>
              </a:rPr>
              <a:t>[</a:t>
            </a:r>
          </a:p>
          <a:p>
            <a:pPr algn="l">
              <a:defRPr>
                <a:solidFill>
                  <a:schemeClr val="accent1"/>
                </a:solidFill>
              </a:defRPr>
            </a:pPr>
            <a:r>
              <a:t>        [2016, “D”, 100],</a:t>
            </a:r>
          </a:p>
          <a:p>
            <a:pPr algn="l">
              <a:defRPr>
                <a:solidFill>
                  <a:schemeClr val="accent1"/>
                </a:solidFill>
              </a:defRPr>
            </a:pPr>
            <a:r>
              <a:t>        [2016, “F”, 200],</a:t>
            </a:r>
          </a:p>
          <a:p>
            <a:pPr algn="l">
              <a:defRPr>
                <a:solidFill>
                  <a:schemeClr val="accent1"/>
                </a:solidFill>
              </a:defRPr>
            </a:pPr>
            <a:r>
              <a:t>    ]</a:t>
            </a:r>
          </a:p>
          <a:p>
            <a:pPr algn="l"/>
            <a:r>
              <a:t>}</a:t>
            </a:r>
          </a:p>
        </p:txBody>
      </p:sp>
      <p:sp>
        <p:nvSpPr>
          <p:cNvPr id="496" name="Arrow"/>
          <p:cNvSpPr/>
          <p:nvPr/>
        </p:nvSpPr>
        <p:spPr>
          <a:xfrm>
            <a:off x="4406900" y="5105400"/>
            <a:ext cx="1270000" cy="12700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97" name="Arrow"/>
          <p:cNvSpPr/>
          <p:nvPr/>
        </p:nvSpPr>
        <p:spPr>
          <a:xfrm>
            <a:off x="9779000" y="3898900"/>
            <a:ext cx="862162" cy="771724"/>
          </a:xfrm>
          <a:prstGeom prst="rightArrow">
            <a:avLst>
              <a:gd name="adj1" fmla="val 31936"/>
              <a:gd name="adj2" fmla="val 52067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98" name="Arrow"/>
          <p:cNvSpPr/>
          <p:nvPr/>
        </p:nvSpPr>
        <p:spPr>
          <a:xfrm>
            <a:off x="9779000" y="5354538"/>
            <a:ext cx="862162" cy="771724"/>
          </a:xfrm>
          <a:prstGeom prst="rightArrow">
            <a:avLst>
              <a:gd name="adj1" fmla="val 31936"/>
              <a:gd name="adj2" fmla="val 52067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99" name="Arrow"/>
          <p:cNvSpPr/>
          <p:nvPr/>
        </p:nvSpPr>
        <p:spPr>
          <a:xfrm>
            <a:off x="9779000" y="7005538"/>
            <a:ext cx="862162" cy="771724"/>
          </a:xfrm>
          <a:prstGeom prst="rightArrow">
            <a:avLst>
              <a:gd name="adj1" fmla="val 31936"/>
              <a:gd name="adj2" fmla="val 52067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00" name="median 123"/>
          <p:cNvSpPr txBox="1"/>
          <p:nvPr/>
        </p:nvSpPr>
        <p:spPr>
          <a:xfrm>
            <a:off x="10764164" y="4056161"/>
            <a:ext cx="154186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/>
            </a:lvl1pPr>
          </a:lstStyle>
          <a:p>
            <a:r>
              <a:t>median 123</a:t>
            </a:r>
          </a:p>
        </p:txBody>
      </p:sp>
      <p:sp>
        <p:nvSpPr>
          <p:cNvPr id="501" name="median 130"/>
          <p:cNvSpPr txBox="1"/>
          <p:nvPr/>
        </p:nvSpPr>
        <p:spPr>
          <a:xfrm>
            <a:off x="10764164" y="5503961"/>
            <a:ext cx="154186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/>
            </a:lvl1pPr>
          </a:lstStyle>
          <a:p>
            <a:r>
              <a:t>median 130</a:t>
            </a:r>
          </a:p>
        </p:txBody>
      </p:sp>
      <p:sp>
        <p:nvSpPr>
          <p:cNvPr id="502" name="median 150"/>
          <p:cNvSpPr txBox="1"/>
          <p:nvPr/>
        </p:nvSpPr>
        <p:spPr>
          <a:xfrm>
            <a:off x="10764164" y="7154961"/>
            <a:ext cx="154186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/>
            </a:lvl1pPr>
          </a:lstStyle>
          <a:p>
            <a:r>
              <a:t>median 150</a:t>
            </a:r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Demo 1: Median Tornado Speed per Year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4800"/>
            </a:lvl1pPr>
          </a:lstStyle>
          <a:p>
            <a:r>
              <a:rPr dirty="0"/>
              <a:t>Demo 1: Median Tornado Speed per Year</a:t>
            </a:r>
          </a:p>
        </p:txBody>
      </p:sp>
      <p:sp>
        <p:nvSpPr>
          <p:cNvPr id="505" name="Goal: print median speed of tornados for each year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540877" cy="7684494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buSzTx/>
              <a:buNone/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Goal: print </a:t>
            </a:r>
            <a:r>
              <a:rPr b="1"/>
              <a:t>median speed</a:t>
            </a:r>
            <a:r>
              <a:t> of tornados for each year</a:t>
            </a:r>
          </a:p>
          <a:p>
            <a:pPr marL="0" lvl="5" indent="0">
              <a:buSzTx/>
              <a:buNone/>
            </a:pPr>
            <a:r>
              <a:rPr b="1"/>
              <a:t>Input</a:t>
            </a:r>
            <a:r>
              <a:t>: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t>Tornado CSV</a:t>
            </a:r>
          </a:p>
          <a:p>
            <a:pPr marL="0" lvl="5" indent="0">
              <a:buSzTx/>
              <a:buNone/>
            </a:pPr>
            <a:r>
              <a:rPr b="1"/>
              <a:t>Output</a:t>
            </a:r>
            <a:r>
              <a:t>: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t>Median within each year</a:t>
            </a:r>
          </a:p>
          <a:p>
            <a:pPr marL="0" lvl="5" indent="0">
              <a:buSzTx/>
              <a:buNone/>
            </a:pPr>
            <a:r>
              <a:rPr b="1"/>
              <a:t>Example</a:t>
            </a:r>
            <a:r>
              <a:t>:</a:t>
            </a:r>
            <a:br/>
            <a:br>
              <a:rPr sz="2200"/>
            </a:br>
            <a:r>
              <a:rPr sz="2800"/>
              <a:t>prompt&gt; </a:t>
            </a:r>
            <a:r>
              <a:rPr sz="2800" b="1"/>
              <a:t>python tornados.py</a:t>
            </a:r>
            <a:br>
              <a:rPr sz="2800" b="1"/>
            </a:br>
            <a:r>
              <a:rPr sz="2800" b="1"/>
              <a:t>…</a:t>
            </a:r>
            <a:br>
              <a:rPr sz="2800" b="1"/>
            </a:br>
            <a:r>
              <a:rPr sz="2800" b="1"/>
              <a:t>2015: 130</a:t>
            </a:r>
            <a:br>
              <a:rPr sz="2800" b="1"/>
            </a:br>
            <a:r>
              <a:rPr sz="2800" b="1"/>
              <a:t>2016: 123</a:t>
            </a:r>
            <a:br>
              <a:rPr sz="2800" b="1"/>
            </a:br>
            <a:r>
              <a:rPr sz="2800" b="1"/>
              <a:t>2017: 90</a:t>
            </a:r>
          </a:p>
        </p:txBody>
      </p:sp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Today's Outline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Today's Outline</a:t>
            </a:r>
          </a:p>
        </p:txBody>
      </p:sp>
      <p:sp>
        <p:nvSpPr>
          <p:cNvPr id="508" name="Dictionary Ops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099800" cy="7289404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</a:pPr>
            <a:r>
              <a:t>Dictionary Ops</a:t>
            </a:r>
          </a:p>
          <a:p>
            <a:pPr marL="0" lvl="5" indent="0">
              <a:buSzTx/>
              <a:buNone/>
            </a:pPr>
            <a:r>
              <a:t>Binning (dict of list)</a:t>
            </a:r>
          </a:p>
          <a:p>
            <a:pPr marL="0" lvl="5" indent="0">
              <a:buSzTx/>
              <a:buNone/>
            </a:pP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Table Representation (list of dict)</a:t>
            </a:r>
          </a:p>
          <a:p>
            <a:pPr marL="0" indent="0">
              <a:buSzTx/>
              <a:buNone/>
            </a:pPr>
            <a:r>
              <a:t>Probability Tables and Markov Chains (dict of dict)</a:t>
            </a:r>
          </a:p>
        </p:txBody>
      </p: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Table Representation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Table Representation</a:t>
            </a:r>
          </a:p>
        </p:txBody>
      </p:sp>
      <p:graphicFrame>
        <p:nvGraphicFramePr>
          <p:cNvPr id="511" name="Table"/>
          <p:cNvGraphicFramePr/>
          <p:nvPr/>
        </p:nvGraphicFramePr>
        <p:xfrm>
          <a:off x="3835400" y="2209800"/>
          <a:ext cx="5334000" cy="1818776"/>
        </p:xfrm>
        <a:graphic>
          <a:graphicData uri="http://schemas.openxmlformats.org/drawingml/2006/table">
            <a:tbl>
              <a:tblPr firstRow="1">
                <a:tableStyleId>{2708684C-4D16-4618-839F-0558EEFCDFE6}</a:tableStyleId>
              </a:tblPr>
              <a:tblGrid>
                <a:gridCol w="177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7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7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4694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 b="0"/>
                      </a:pPr>
                      <a:r>
                        <a:rPr sz="2200" b="1">
                          <a:sym typeface="Gill Sans"/>
                        </a:rPr>
                        <a:t>name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 b="0"/>
                      </a:pPr>
                      <a:r>
                        <a:rPr sz="2200" b="1">
                          <a:sym typeface="Gill Sans"/>
                        </a:rPr>
                        <a:t>x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 b="0"/>
                      </a:pPr>
                      <a:r>
                        <a:rPr sz="2200" b="1">
                          <a:sym typeface="Gill Sans"/>
                        </a:rPr>
                        <a:t>y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4694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Alice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30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20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4694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Bob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5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11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4694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Cindy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-2</a:t>
                      </a:r>
                    </a:p>
                  </a:txBody>
                  <a:tcPr marL="50800" marR="50800" marT="50800" marB="50800" anchor="ctr" horzOverflow="overflow"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50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  <a:lnB w="1270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12" name="header = [“name”, “x”, “y”]…"/>
          <p:cNvSpPr txBox="1"/>
          <p:nvPr/>
        </p:nvSpPr>
        <p:spPr>
          <a:xfrm>
            <a:off x="724768" y="5996433"/>
            <a:ext cx="4808985" cy="208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 sz="2200" b="0">
                <a:latin typeface="Courier"/>
                <a:ea typeface="Courier"/>
                <a:cs typeface="Courier"/>
                <a:sym typeface="Courier"/>
              </a:defRPr>
            </a:pPr>
            <a:r>
              <a:t>header = [“name”, “x”, “y”]</a:t>
            </a:r>
          </a:p>
          <a:p>
            <a:pPr algn="l">
              <a:defRPr sz="2200" b="0">
                <a:latin typeface="Courier"/>
                <a:ea typeface="Courier"/>
                <a:cs typeface="Courier"/>
                <a:sym typeface="Courier"/>
              </a:defRPr>
            </a:pPr>
            <a:r>
              <a:t>rows = [</a:t>
            </a:r>
          </a:p>
          <a:p>
            <a:pPr algn="l">
              <a:defRPr sz="2200" b="0">
                <a:latin typeface="Courier"/>
                <a:ea typeface="Courier"/>
                <a:cs typeface="Courier"/>
                <a:sym typeface="Courier"/>
              </a:defRPr>
            </a:pPr>
            <a:r>
              <a:t>    [“Alice”, 30, 20],</a:t>
            </a:r>
          </a:p>
          <a:p>
            <a:pPr algn="l">
              <a:defRPr sz="2200" b="0">
                <a:latin typeface="Courier"/>
                <a:ea typeface="Courier"/>
                <a:cs typeface="Courier"/>
                <a:sym typeface="Courier"/>
              </a:defRPr>
            </a:pPr>
            <a:r>
              <a:t>    [“Bob”,   5,  11],</a:t>
            </a:r>
          </a:p>
          <a:p>
            <a:pPr algn="l">
              <a:defRPr sz="2200" b="0">
                <a:latin typeface="Courier"/>
                <a:ea typeface="Courier"/>
                <a:cs typeface="Courier"/>
                <a:sym typeface="Courier"/>
              </a:defRPr>
            </a:pPr>
            <a:r>
              <a:t>    [“Cindy”, -2, 50],</a:t>
            </a:r>
          </a:p>
          <a:p>
            <a:pPr algn="l">
              <a:defRPr sz="2200" b="0">
                <a:latin typeface="Courier"/>
                <a:ea typeface="Courier"/>
                <a:cs typeface="Courier"/>
                <a:sym typeface="Courier"/>
              </a:defRPr>
            </a:pPr>
            <a:r>
              <a:t>]</a:t>
            </a:r>
          </a:p>
        </p:txBody>
      </p:sp>
      <p:sp>
        <p:nvSpPr>
          <p:cNvPr id="513" name="Line"/>
          <p:cNvSpPr/>
          <p:nvPr/>
        </p:nvSpPr>
        <p:spPr>
          <a:xfrm flipH="1">
            <a:off x="3705274" y="4313121"/>
            <a:ext cx="932544" cy="1327732"/>
          </a:xfrm>
          <a:prstGeom prst="line">
            <a:avLst/>
          </a:prstGeom>
          <a:ln w="635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14" name="list of list representation"/>
          <p:cNvSpPr txBox="1"/>
          <p:nvPr/>
        </p:nvSpPr>
        <p:spPr>
          <a:xfrm>
            <a:off x="862037" y="4419599"/>
            <a:ext cx="312732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list of list representation</a:t>
            </a:r>
          </a:p>
        </p:txBody>
      </p:sp>
      <p:sp>
        <p:nvSpPr>
          <p:cNvPr id="515" name="list of dict representation"/>
          <p:cNvSpPr txBox="1"/>
          <p:nvPr/>
        </p:nvSpPr>
        <p:spPr>
          <a:xfrm>
            <a:off x="9001149" y="4419599"/>
            <a:ext cx="323210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list of dict representation</a:t>
            </a:r>
          </a:p>
        </p:txBody>
      </p:sp>
      <p:sp>
        <p:nvSpPr>
          <p:cNvPr id="516" name="Line"/>
          <p:cNvSpPr/>
          <p:nvPr/>
        </p:nvSpPr>
        <p:spPr>
          <a:xfrm>
            <a:off x="8193817" y="4349058"/>
            <a:ext cx="1260060" cy="1260060"/>
          </a:xfrm>
          <a:prstGeom prst="line">
            <a:avLst/>
          </a:prstGeom>
          <a:ln w="635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17" name="[…"/>
          <p:cNvSpPr txBox="1"/>
          <p:nvPr/>
        </p:nvSpPr>
        <p:spPr>
          <a:xfrm>
            <a:off x="6604868" y="5907146"/>
            <a:ext cx="6317990" cy="175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 sz="2200" b="0">
                <a:latin typeface="Courier"/>
                <a:ea typeface="Courier"/>
                <a:cs typeface="Courier"/>
                <a:sym typeface="Courier"/>
              </a:defRPr>
            </a:pPr>
            <a:r>
              <a:t>[</a:t>
            </a:r>
          </a:p>
          <a:p>
            <a:pPr algn="l">
              <a:defRPr sz="2200" b="0">
                <a:latin typeface="Courier"/>
                <a:ea typeface="Courier"/>
                <a:cs typeface="Courier"/>
                <a:sym typeface="Courier"/>
              </a:defRPr>
            </a:pPr>
            <a:r>
              <a:t>  {“name”:“Alice”, “x”:30, “y”:20”},</a:t>
            </a:r>
          </a:p>
          <a:p>
            <a:pPr algn="l">
              <a:defRPr sz="2200" b="0">
                <a:latin typeface="Courier"/>
                <a:ea typeface="Courier"/>
                <a:cs typeface="Courier"/>
                <a:sym typeface="Courier"/>
              </a:defRPr>
            </a:pPr>
            <a:r>
              <a:t>  {“name”:“Bob”,   “x”:5,  “y”:11”},</a:t>
            </a:r>
          </a:p>
          <a:p>
            <a:pPr algn="l">
              <a:defRPr sz="2200" b="0">
                <a:latin typeface="Courier"/>
                <a:ea typeface="Courier"/>
                <a:cs typeface="Courier"/>
                <a:sym typeface="Courier"/>
              </a:defRPr>
            </a:pPr>
            <a:r>
              <a:t>  {“name”:“Cindy”, “x”:-2, “y”:50”},</a:t>
            </a:r>
          </a:p>
          <a:p>
            <a:pPr algn="l">
              <a:defRPr sz="2200" b="0">
                <a:latin typeface="Courier"/>
                <a:ea typeface="Courier"/>
                <a:cs typeface="Courier"/>
                <a:sym typeface="Courier"/>
              </a:defRPr>
            </a:pPr>
            <a:r>
              <a:t>]</a:t>
            </a:r>
          </a:p>
        </p:txBody>
      </p:sp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Table Representation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Table Representation</a:t>
            </a:r>
          </a:p>
        </p:txBody>
      </p:sp>
      <p:graphicFrame>
        <p:nvGraphicFramePr>
          <p:cNvPr id="520" name="Table"/>
          <p:cNvGraphicFramePr/>
          <p:nvPr/>
        </p:nvGraphicFramePr>
        <p:xfrm>
          <a:off x="3835400" y="2209800"/>
          <a:ext cx="5334000" cy="1818776"/>
        </p:xfrm>
        <a:graphic>
          <a:graphicData uri="http://schemas.openxmlformats.org/drawingml/2006/table">
            <a:tbl>
              <a:tblPr firstRow="1">
                <a:tableStyleId>{2708684C-4D16-4618-839F-0558EEFCDFE6}</a:tableStyleId>
              </a:tblPr>
              <a:tblGrid>
                <a:gridCol w="177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7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7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4694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 b="0"/>
                      </a:pPr>
                      <a:r>
                        <a:rPr sz="2200" b="1">
                          <a:sym typeface="Gill Sans"/>
                        </a:rPr>
                        <a:t>name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 b="0"/>
                      </a:pPr>
                      <a:r>
                        <a:rPr sz="2200" b="1">
                          <a:sym typeface="Gill Sans"/>
                        </a:rPr>
                        <a:t>x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 b="0"/>
                      </a:pPr>
                      <a:r>
                        <a:rPr sz="2200" b="1">
                          <a:sym typeface="Gill Sans"/>
                        </a:rPr>
                        <a:t>y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4694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Alice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30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20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4694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Bob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5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11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4694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Cindy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-2</a:t>
                      </a:r>
                    </a:p>
                  </a:txBody>
                  <a:tcPr marL="50800" marR="50800" marT="50800" marB="50800" anchor="ctr" horzOverflow="overflow"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50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  <a:lnB w="1270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21" name="header = [“name”, “x”, “y”]…"/>
          <p:cNvSpPr txBox="1"/>
          <p:nvPr/>
        </p:nvSpPr>
        <p:spPr>
          <a:xfrm>
            <a:off x="724768" y="5996433"/>
            <a:ext cx="4808985" cy="208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 sz="2200" b="0">
                <a:latin typeface="Courier"/>
                <a:ea typeface="Courier"/>
                <a:cs typeface="Courier"/>
                <a:sym typeface="Courier"/>
              </a:defRPr>
            </a:pPr>
            <a:r>
              <a:t>header = [“name”, “x”, “y”]</a:t>
            </a:r>
          </a:p>
          <a:p>
            <a:pPr algn="l">
              <a:defRPr sz="2200" b="0">
                <a:latin typeface="Courier"/>
                <a:ea typeface="Courier"/>
                <a:cs typeface="Courier"/>
                <a:sym typeface="Courier"/>
              </a:defRPr>
            </a:pPr>
            <a:r>
              <a:t>rows = [</a:t>
            </a:r>
          </a:p>
          <a:p>
            <a:pPr algn="l">
              <a:defRPr sz="2200" b="0">
                <a:latin typeface="Courier"/>
                <a:ea typeface="Courier"/>
                <a:cs typeface="Courier"/>
                <a:sym typeface="Courier"/>
              </a:defRPr>
            </a:pPr>
            <a:r>
              <a:t>    [“Alice”, 30, 20],</a:t>
            </a:r>
          </a:p>
          <a:p>
            <a:pPr algn="l">
              <a:defRPr sz="2200" b="0">
                <a:latin typeface="Courier"/>
                <a:ea typeface="Courier"/>
                <a:cs typeface="Courier"/>
                <a:sym typeface="Courier"/>
              </a:defRPr>
            </a:pPr>
            <a:r>
              <a:t>    [“Bob”,   5,  11],</a:t>
            </a:r>
          </a:p>
          <a:p>
            <a:pPr algn="l">
              <a:defRPr sz="2200" b="0">
                <a:latin typeface="Courier"/>
                <a:ea typeface="Courier"/>
                <a:cs typeface="Courier"/>
                <a:sym typeface="Courier"/>
              </a:defRPr>
            </a:pPr>
            <a:r>
              <a:t>    [“Cindy”, -2, 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50</a:t>
            </a:r>
            <a:r>
              <a:t>],</a:t>
            </a:r>
          </a:p>
          <a:p>
            <a:pPr algn="l">
              <a:defRPr sz="2200" b="0">
                <a:latin typeface="Courier"/>
                <a:ea typeface="Courier"/>
                <a:cs typeface="Courier"/>
                <a:sym typeface="Courier"/>
              </a:defRPr>
            </a:pPr>
            <a:r>
              <a:t>]</a:t>
            </a:r>
          </a:p>
        </p:txBody>
      </p:sp>
      <p:sp>
        <p:nvSpPr>
          <p:cNvPr id="522" name="Line"/>
          <p:cNvSpPr/>
          <p:nvPr/>
        </p:nvSpPr>
        <p:spPr>
          <a:xfrm flipH="1">
            <a:off x="3705274" y="4313121"/>
            <a:ext cx="932544" cy="1327732"/>
          </a:xfrm>
          <a:prstGeom prst="line">
            <a:avLst/>
          </a:prstGeom>
          <a:ln w="635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23" name="list of list representation"/>
          <p:cNvSpPr txBox="1"/>
          <p:nvPr/>
        </p:nvSpPr>
        <p:spPr>
          <a:xfrm>
            <a:off x="862037" y="4419599"/>
            <a:ext cx="312732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list of list representation</a:t>
            </a:r>
          </a:p>
        </p:txBody>
      </p:sp>
      <p:sp>
        <p:nvSpPr>
          <p:cNvPr id="524" name="list of dict representation"/>
          <p:cNvSpPr txBox="1"/>
          <p:nvPr/>
        </p:nvSpPr>
        <p:spPr>
          <a:xfrm>
            <a:off x="9001149" y="4419599"/>
            <a:ext cx="323210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list of dict representation</a:t>
            </a:r>
          </a:p>
        </p:txBody>
      </p:sp>
      <p:sp>
        <p:nvSpPr>
          <p:cNvPr id="525" name="Line"/>
          <p:cNvSpPr/>
          <p:nvPr/>
        </p:nvSpPr>
        <p:spPr>
          <a:xfrm>
            <a:off x="8193817" y="4349058"/>
            <a:ext cx="1260060" cy="1260060"/>
          </a:xfrm>
          <a:prstGeom prst="line">
            <a:avLst/>
          </a:prstGeom>
          <a:ln w="635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26" name="[…"/>
          <p:cNvSpPr txBox="1"/>
          <p:nvPr/>
        </p:nvSpPr>
        <p:spPr>
          <a:xfrm>
            <a:off x="6604868" y="5907146"/>
            <a:ext cx="6317990" cy="175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 sz="2200" b="0">
                <a:latin typeface="Courier"/>
                <a:ea typeface="Courier"/>
                <a:cs typeface="Courier"/>
                <a:sym typeface="Courier"/>
              </a:defRPr>
            </a:pPr>
            <a:r>
              <a:t>[</a:t>
            </a:r>
          </a:p>
          <a:p>
            <a:pPr algn="l">
              <a:defRPr sz="2200" b="0">
                <a:latin typeface="Courier"/>
                <a:ea typeface="Courier"/>
                <a:cs typeface="Courier"/>
                <a:sym typeface="Courier"/>
              </a:defRPr>
            </a:pPr>
            <a:r>
              <a:t>  {“name”:“Alice”, “x”:30, “y”:20”},</a:t>
            </a:r>
          </a:p>
          <a:p>
            <a:pPr algn="l">
              <a:defRPr sz="2200" b="0">
                <a:latin typeface="Courier"/>
                <a:ea typeface="Courier"/>
                <a:cs typeface="Courier"/>
                <a:sym typeface="Courier"/>
              </a:defRPr>
            </a:pPr>
            <a:r>
              <a:t>  {“name”:“Bob”,   “x”:5,  “y”:11”},</a:t>
            </a:r>
          </a:p>
          <a:p>
            <a:pPr algn="l">
              <a:defRPr sz="2200" b="0">
                <a:latin typeface="Courier"/>
                <a:ea typeface="Courier"/>
                <a:cs typeface="Courier"/>
                <a:sym typeface="Courier"/>
              </a:defRPr>
            </a:pPr>
            <a:r>
              <a:t>  {“name”:“Cindy”, “x”:-2, “y”: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50</a:t>
            </a:r>
            <a:r>
              <a:t>”},</a:t>
            </a:r>
          </a:p>
          <a:p>
            <a:pPr algn="l">
              <a:defRPr sz="2200" b="0">
                <a:latin typeface="Courier"/>
                <a:ea typeface="Courier"/>
                <a:cs typeface="Courier"/>
                <a:sym typeface="Courier"/>
              </a:defRPr>
            </a:pPr>
            <a:r>
              <a:t>]</a:t>
            </a:r>
          </a:p>
        </p:txBody>
      </p:sp>
      <p:sp>
        <p:nvSpPr>
          <p:cNvPr id="527" name="rows[2][header.index(“y”)]"/>
          <p:cNvSpPr txBox="1"/>
          <p:nvPr/>
        </p:nvSpPr>
        <p:spPr>
          <a:xfrm>
            <a:off x="524123" y="8434815"/>
            <a:ext cx="4869955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rows[2][header.index(“y”)]</a:t>
            </a:r>
          </a:p>
        </p:txBody>
      </p:sp>
      <p:sp>
        <p:nvSpPr>
          <p:cNvPr id="528" name="rows[2][“y”]"/>
          <p:cNvSpPr txBox="1"/>
          <p:nvPr/>
        </p:nvSpPr>
        <p:spPr>
          <a:xfrm>
            <a:off x="8609254" y="8434815"/>
            <a:ext cx="2309218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rows[2][“y”]</a:t>
            </a:r>
          </a:p>
        </p:txBody>
      </p:sp>
      <p:sp>
        <p:nvSpPr>
          <p:cNvPr id="529" name="Oval"/>
          <p:cNvSpPr/>
          <p:nvPr/>
        </p:nvSpPr>
        <p:spPr>
          <a:xfrm>
            <a:off x="7810500" y="3586263"/>
            <a:ext cx="966292" cy="423266"/>
          </a:xfrm>
          <a:prstGeom prst="ellipse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30" name="2"/>
          <p:cNvSpPr txBox="1"/>
          <p:nvPr/>
        </p:nvSpPr>
        <p:spPr>
          <a:xfrm>
            <a:off x="742950" y="73278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2</a:t>
            </a:r>
          </a:p>
        </p:txBody>
      </p:sp>
      <p:sp>
        <p:nvSpPr>
          <p:cNvPr id="531" name="Line"/>
          <p:cNvSpPr/>
          <p:nvPr/>
        </p:nvSpPr>
        <p:spPr>
          <a:xfrm>
            <a:off x="1079500" y="7556500"/>
            <a:ext cx="283769" cy="0"/>
          </a:xfrm>
          <a:prstGeom prst="line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32" name="2"/>
          <p:cNvSpPr txBox="1"/>
          <p:nvPr/>
        </p:nvSpPr>
        <p:spPr>
          <a:xfrm>
            <a:off x="6292850" y="69214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2</a:t>
            </a:r>
          </a:p>
        </p:txBody>
      </p:sp>
      <p:sp>
        <p:nvSpPr>
          <p:cNvPr id="533" name="Line"/>
          <p:cNvSpPr/>
          <p:nvPr/>
        </p:nvSpPr>
        <p:spPr>
          <a:xfrm>
            <a:off x="6629400" y="7150100"/>
            <a:ext cx="283769" cy="0"/>
          </a:xfrm>
          <a:prstGeom prst="line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34" name="&quot;y&quot;"/>
          <p:cNvSpPr txBox="1"/>
          <p:nvPr/>
        </p:nvSpPr>
        <p:spPr>
          <a:xfrm>
            <a:off x="11795100" y="7543799"/>
            <a:ext cx="46360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"y"</a:t>
            </a:r>
          </a:p>
        </p:txBody>
      </p:sp>
      <p:sp>
        <p:nvSpPr>
          <p:cNvPr id="535" name="Line"/>
          <p:cNvSpPr/>
          <p:nvPr/>
        </p:nvSpPr>
        <p:spPr>
          <a:xfrm flipV="1">
            <a:off x="12026900" y="7353299"/>
            <a:ext cx="0" cy="228601"/>
          </a:xfrm>
          <a:prstGeom prst="line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36" name="2"/>
          <p:cNvSpPr txBox="1"/>
          <p:nvPr/>
        </p:nvSpPr>
        <p:spPr>
          <a:xfrm>
            <a:off x="3854450" y="79247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2</a:t>
            </a:r>
          </a:p>
        </p:txBody>
      </p:sp>
      <p:sp>
        <p:nvSpPr>
          <p:cNvPr id="537" name="Line"/>
          <p:cNvSpPr/>
          <p:nvPr/>
        </p:nvSpPr>
        <p:spPr>
          <a:xfrm flipV="1">
            <a:off x="3987800" y="7734299"/>
            <a:ext cx="0" cy="228601"/>
          </a:xfrm>
          <a:prstGeom prst="line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Demo 2: Table Transform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Demo 2: Table Transform</a:t>
            </a:r>
          </a:p>
        </p:txBody>
      </p:sp>
      <p:sp>
        <p:nvSpPr>
          <p:cNvPr id="540" name="Goal: create function that transforms list of lists table           to a list of dicts table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540877" cy="7684494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buSzTx/>
              <a:buNone/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Goal: create function that transforms list of lists table</a:t>
            </a:r>
            <a:br/>
            <a:r>
              <a:t>          to a list of dicts table</a:t>
            </a:r>
          </a:p>
          <a:p>
            <a:pPr marL="0" lvl="5" indent="0">
              <a:buSzTx/>
              <a:buNone/>
            </a:pPr>
            <a:r>
              <a:rPr b="1"/>
              <a:t>Input</a:t>
            </a:r>
            <a:r>
              <a:t>: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t>List of lists (from a CSV)</a:t>
            </a:r>
          </a:p>
          <a:p>
            <a:pPr marL="0" lvl="5" indent="0">
              <a:buSzTx/>
              <a:buNone/>
            </a:pPr>
            <a:r>
              <a:rPr b="1"/>
              <a:t>Output</a:t>
            </a:r>
            <a:r>
              <a:t>: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t>List of dicts</a:t>
            </a:r>
          </a:p>
          <a:p>
            <a:pPr marL="0" lvl="5" indent="0">
              <a:buSzTx/>
              <a:buNone/>
            </a:pPr>
            <a:r>
              <a:rPr b="1"/>
              <a:t>Example</a:t>
            </a:r>
            <a:r>
              <a:t>:</a:t>
            </a:r>
            <a:br/>
            <a:br>
              <a:rPr sz="2200"/>
            </a:br>
            <a:r>
              <a:rPr sz="2800"/>
              <a:t>&gt;&gt;&gt; header = [“x”,”y”]</a:t>
            </a:r>
            <a:br>
              <a:rPr sz="2800"/>
            </a:br>
            <a:r>
              <a:rPr sz="2800"/>
              <a:t>&gt;&gt;&gt; rows = [</a:t>
            </a:r>
            <a:r>
              <a:rPr sz="2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[1,2]</a:t>
            </a:r>
            <a:r>
              <a:rPr sz="2800"/>
              <a:t>, </a:t>
            </a:r>
            <a:r>
              <a:rPr sz="2800">
                <a:solidFill>
                  <a:schemeClr val="accent1"/>
                </a:solidFill>
              </a:rPr>
              <a:t>[3,4]</a:t>
            </a:r>
            <a:r>
              <a:rPr sz="2800"/>
              <a:t>]</a:t>
            </a:r>
            <a:br>
              <a:rPr sz="2800"/>
            </a:br>
            <a:r>
              <a:rPr sz="2800"/>
              <a:t>&gt;&gt;&gt; transform(header, rows)</a:t>
            </a:r>
            <a:br>
              <a:rPr sz="2800"/>
            </a:br>
            <a:r>
              <a:rPr sz="2800"/>
              <a:t>[</a:t>
            </a:r>
            <a:r>
              <a:rPr sz="2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{“x”:1, “y”:2}</a:t>
            </a:r>
            <a:r>
              <a:rPr sz="2800"/>
              <a:t>, </a:t>
            </a:r>
            <a:r>
              <a:rPr sz="2800">
                <a:solidFill>
                  <a:schemeClr val="accent1"/>
                </a:solidFill>
              </a:rPr>
              <a:t>{“x”:3, “y”:4}</a:t>
            </a:r>
            <a:r>
              <a:rPr sz="2800"/>
              <a:t>]</a:t>
            </a:r>
          </a:p>
        </p:txBody>
      </p:sp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Today's Outline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Today's Outline</a:t>
            </a:r>
          </a:p>
        </p:txBody>
      </p:sp>
      <p:sp>
        <p:nvSpPr>
          <p:cNvPr id="543" name="Dictionary Ops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099800" cy="7289404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</a:pPr>
            <a:r>
              <a:t>Dictionary Ops</a:t>
            </a:r>
          </a:p>
          <a:p>
            <a:pPr marL="0" lvl="5" indent="0">
              <a:buSzTx/>
              <a:buNone/>
            </a:pPr>
            <a:r>
              <a:t>Binning (dict of list)</a:t>
            </a:r>
          </a:p>
          <a:p>
            <a:pPr marL="0" lvl="5" indent="0">
              <a:buSzTx/>
              <a:buNone/>
            </a:pPr>
            <a:r>
              <a:t>Table Representation (list of dict)</a:t>
            </a:r>
          </a:p>
          <a:p>
            <a:pPr marL="0" indent="0">
              <a:buSzTx/>
              <a:buNone/>
            </a:pP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Probability Tables and Markov Chains (dict of dict)</a:t>
            </a:r>
          </a:p>
        </p:txBody>
      </p:sp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Demo 3: Letter Frequency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Demo 3: Letter Frequency</a:t>
            </a:r>
          </a:p>
        </p:txBody>
      </p:sp>
      <p:sp>
        <p:nvSpPr>
          <p:cNvPr id="546" name="53‡‡†305))6*;4826)4‡.)4‡);806*;48†8…"/>
          <p:cNvSpPr txBox="1"/>
          <p:nvPr/>
        </p:nvSpPr>
        <p:spPr>
          <a:xfrm>
            <a:off x="3106935" y="1752599"/>
            <a:ext cx="9381730" cy="347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ts val="5900"/>
              </a:lnSpc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53‡‡†305))6*;4826)4‡.)4‡);806*;48†8</a:t>
            </a:r>
          </a:p>
          <a:p>
            <a:pPr algn="l" defTabSz="457200">
              <a:lnSpc>
                <a:spcPts val="5900"/>
              </a:lnSpc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¶60))85;;]8*;:‡*8†83(88)5*†;46(;88*96</a:t>
            </a:r>
          </a:p>
          <a:p>
            <a:pPr algn="l" defTabSz="457200">
              <a:lnSpc>
                <a:spcPts val="5900"/>
              </a:lnSpc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*?;8)*‡(;485);5*†2:*‡(;4956*2(5*—4)8</a:t>
            </a:r>
          </a:p>
          <a:p>
            <a:pPr algn="l" defTabSz="457200">
              <a:lnSpc>
                <a:spcPts val="5900"/>
              </a:lnSpc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¶8*;4069285);)6†8)4‡‡;1(‡9;48081;8:8‡</a:t>
            </a:r>
          </a:p>
          <a:p>
            <a:pPr algn="l" defTabSz="457200">
              <a:lnSpc>
                <a:spcPts val="5900"/>
              </a:lnSpc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1;48†85;4)485†528806*81(‡9;48;(88;4</a:t>
            </a:r>
          </a:p>
          <a:p>
            <a:pPr algn="l" defTabSz="457200">
              <a:lnSpc>
                <a:spcPts val="5900"/>
              </a:lnSpc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(‡?34;48)4‡;161;:188;‡?;</a:t>
            </a:r>
          </a:p>
        </p:txBody>
      </p:sp>
      <p:pic>
        <p:nvPicPr>
          <p:cNvPr id="54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4200" y="6946900"/>
            <a:ext cx="1623786" cy="2273300"/>
          </a:xfrm>
          <a:prstGeom prst="rect">
            <a:avLst/>
          </a:prstGeom>
          <a:ln w="12700">
            <a:miter lim="400000"/>
          </a:ln>
        </p:spPr>
      </p:pic>
      <p:sp>
        <p:nvSpPr>
          <p:cNvPr id="548" name="can you guess what 8 represents?"/>
          <p:cNvSpPr txBox="1"/>
          <p:nvPr/>
        </p:nvSpPr>
        <p:spPr>
          <a:xfrm>
            <a:off x="5520778" y="6085957"/>
            <a:ext cx="522342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rPr dirty="0"/>
              <a:t>can you guess what 8 represents?</a:t>
            </a:r>
          </a:p>
        </p:txBody>
      </p:sp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Demo 3: Letter Frequency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Demo 3: Letter Frequency</a:t>
            </a:r>
          </a:p>
        </p:txBody>
      </p:sp>
      <p:sp>
        <p:nvSpPr>
          <p:cNvPr id="551" name="53‡‡†305))6*;4826)4‡.)4‡);806*;48†8…"/>
          <p:cNvSpPr txBox="1"/>
          <p:nvPr/>
        </p:nvSpPr>
        <p:spPr>
          <a:xfrm>
            <a:off x="3106935" y="1752599"/>
            <a:ext cx="9381730" cy="347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ts val="5900"/>
              </a:lnSpc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53‡‡†305))6*;4826)4‡.)4‡);806*;48†8</a:t>
            </a:r>
          </a:p>
          <a:p>
            <a:pPr algn="l" defTabSz="457200">
              <a:lnSpc>
                <a:spcPts val="5900"/>
              </a:lnSpc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¶60))85;;]8*;:‡*8†83(88)5*†;46(;88*96</a:t>
            </a:r>
          </a:p>
          <a:p>
            <a:pPr algn="l" defTabSz="457200">
              <a:lnSpc>
                <a:spcPts val="5900"/>
              </a:lnSpc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*?;8)*‡(;485);5*†2:*‡(;4956*2(5*—4)8</a:t>
            </a:r>
          </a:p>
          <a:p>
            <a:pPr algn="l" defTabSz="457200">
              <a:lnSpc>
                <a:spcPts val="5900"/>
              </a:lnSpc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¶8*;4069285);)6†8)4‡‡;1(‡9;48081;8:8‡</a:t>
            </a:r>
          </a:p>
          <a:p>
            <a:pPr algn="l" defTabSz="457200">
              <a:lnSpc>
                <a:spcPts val="5900"/>
              </a:lnSpc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1;48†85;4)485†528806*81(‡9;48;(88;4</a:t>
            </a:r>
          </a:p>
          <a:p>
            <a:pPr algn="l" defTabSz="457200">
              <a:lnSpc>
                <a:spcPts val="5900"/>
              </a:lnSpc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(‡?34;48)4‡;161;:188;‡?;</a:t>
            </a:r>
          </a:p>
        </p:txBody>
      </p:sp>
      <p:pic>
        <p:nvPicPr>
          <p:cNvPr id="55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4200" y="6946900"/>
            <a:ext cx="1623786" cy="2273300"/>
          </a:xfrm>
          <a:prstGeom prst="rect">
            <a:avLst/>
          </a:prstGeom>
          <a:ln w="12700">
            <a:miter lim="400000"/>
          </a:ln>
        </p:spPr>
      </p:pic>
      <p:sp>
        <p:nvSpPr>
          <p:cNvPr id="553" name="https://en.wikipedia.org/wiki/The_Gold-Bug"/>
          <p:cNvSpPr txBox="1"/>
          <p:nvPr/>
        </p:nvSpPr>
        <p:spPr>
          <a:xfrm>
            <a:off x="10383755" y="9251950"/>
            <a:ext cx="2344676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" b="0"/>
            </a:lvl1pPr>
          </a:lstStyle>
          <a:p>
            <a:r>
              <a:t>https://en.wikipedia.org/wiki/The_Gold-Bug</a:t>
            </a:r>
          </a:p>
        </p:txBody>
      </p:sp>
      <p:pic>
        <p:nvPicPr>
          <p:cNvPr id="554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4989" y="2703531"/>
            <a:ext cx="8419728" cy="6734138"/>
          </a:xfrm>
          <a:prstGeom prst="rect">
            <a:avLst/>
          </a:prstGeom>
          <a:ln w="12700">
            <a:miter lim="400000"/>
          </a:ln>
        </p:spPr>
      </p:pic>
      <p:sp>
        <p:nvSpPr>
          <p:cNvPr id="555" name="can you guess what 8 represents?"/>
          <p:cNvSpPr txBox="1"/>
          <p:nvPr/>
        </p:nvSpPr>
        <p:spPr>
          <a:xfrm>
            <a:off x="5520778" y="6070600"/>
            <a:ext cx="522342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rPr dirty="0"/>
              <a:t>can you guess what 8 represents?</a:t>
            </a:r>
          </a:p>
        </p:txBody>
      </p:sp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Demo 3: Letter Frequency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Demo 3: Letter Frequency</a:t>
            </a:r>
          </a:p>
        </p:txBody>
      </p:sp>
      <p:pic>
        <p:nvPicPr>
          <p:cNvPr id="55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211" y="1789131"/>
            <a:ext cx="5386180" cy="4307892"/>
          </a:xfrm>
          <a:prstGeom prst="rect">
            <a:avLst/>
          </a:prstGeom>
          <a:ln w="12700">
            <a:miter lim="400000"/>
          </a:ln>
        </p:spPr>
      </p:pic>
      <p:pic>
        <p:nvPicPr>
          <p:cNvPr id="559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5012" y="1789131"/>
            <a:ext cx="5386180" cy="4307892"/>
          </a:xfrm>
          <a:prstGeom prst="rect">
            <a:avLst/>
          </a:prstGeom>
          <a:ln w="12700">
            <a:miter lim="400000"/>
          </a:ln>
        </p:spPr>
      </p:pic>
      <p:sp>
        <p:nvSpPr>
          <p:cNvPr id="560" name="letters"/>
          <p:cNvSpPr txBox="1"/>
          <p:nvPr/>
        </p:nvSpPr>
        <p:spPr>
          <a:xfrm>
            <a:off x="2893238" y="6362699"/>
            <a:ext cx="114612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letters</a:t>
            </a:r>
          </a:p>
        </p:txBody>
      </p:sp>
      <p:sp>
        <p:nvSpPr>
          <p:cNvPr id="561" name="symbols"/>
          <p:cNvSpPr txBox="1"/>
          <p:nvPr/>
        </p:nvSpPr>
        <p:spPr>
          <a:xfrm>
            <a:off x="8812276" y="6362699"/>
            <a:ext cx="137145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symbols</a:t>
            </a:r>
          </a:p>
        </p:txBody>
      </p:sp>
      <p:sp>
        <p:nvSpPr>
          <p:cNvPr id="562" name="how to compute these?"/>
          <p:cNvSpPr txBox="1"/>
          <p:nvPr/>
        </p:nvSpPr>
        <p:spPr>
          <a:xfrm>
            <a:off x="4988148" y="7378699"/>
            <a:ext cx="302850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how to compute these?</a:t>
            </a:r>
          </a:p>
        </p:txBody>
      </p:sp>
      <p:pic>
        <p:nvPicPr>
          <p:cNvPr id="563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44200" y="6946900"/>
            <a:ext cx="1623786" cy="2273300"/>
          </a:xfrm>
          <a:prstGeom prst="rect">
            <a:avLst/>
          </a:prstGeom>
          <a:ln w="12700">
            <a:miter lim="400000"/>
          </a:ln>
        </p:spPr>
      </p:pic>
      <p:sp>
        <p:nvSpPr>
          <p:cNvPr id="564" name="https://en.wikipedia.org/wiki/The_Gold-Bug"/>
          <p:cNvSpPr txBox="1"/>
          <p:nvPr/>
        </p:nvSpPr>
        <p:spPr>
          <a:xfrm>
            <a:off x="10383755" y="9251950"/>
            <a:ext cx="2344676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" b="0"/>
            </a:lvl1pPr>
          </a:lstStyle>
          <a:p>
            <a:r>
              <a:t>https://en.wikipedia.org/wiki/The_Gold-Bug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Creation of Empty Dict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Creation of Empty Dict</a:t>
            </a:r>
          </a:p>
        </p:txBody>
      </p:sp>
      <p:sp>
        <p:nvSpPr>
          <p:cNvPr id="143" name="Non-empty dict: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540877" cy="7684494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buSzTx/>
              <a:buNone/>
            </a:pPr>
            <a:r>
              <a:rPr b="1"/>
              <a:t>Non-empty dict</a:t>
            </a:r>
            <a:r>
              <a:t>: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d = {“a”: “alpha”, “b”: “beta”}</a:t>
            </a:r>
          </a:p>
          <a:p>
            <a:pPr marL="0" lvl="5" indent="0">
              <a:buSzTx/>
              <a:buNone/>
            </a:pPr>
            <a:r>
              <a:rPr b="1"/>
              <a:t>Empty dict (way 1)</a:t>
            </a:r>
            <a:r>
              <a:t>: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d = {}</a:t>
            </a:r>
          </a:p>
          <a:p>
            <a:pPr marL="0" lvl="5" indent="0">
              <a:buSzTx/>
              <a:buNone/>
            </a:pPr>
            <a:r>
              <a:rPr b="1"/>
              <a:t>Empty dict (way 2)</a:t>
            </a:r>
            <a:r>
              <a:t>: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d = dict()</a:t>
            </a:r>
          </a:p>
        </p:txBody>
      </p:sp>
      <p:sp>
        <p:nvSpPr>
          <p:cNvPr id="144" name="similar for lists:    L = list()"/>
          <p:cNvSpPr txBox="1"/>
          <p:nvPr/>
        </p:nvSpPr>
        <p:spPr>
          <a:xfrm>
            <a:off x="1479227" y="6267449"/>
            <a:ext cx="4712346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similar for lists:    </a:t>
            </a:r>
            <a:r>
              <a:rPr b="0">
                <a:latin typeface="Courier"/>
                <a:ea typeface="Courier"/>
                <a:cs typeface="Courier"/>
                <a:sym typeface="Courier"/>
              </a:rPr>
              <a:t>L = list()</a:t>
            </a:r>
          </a:p>
        </p:txBody>
      </p:sp>
      <p:sp>
        <p:nvSpPr>
          <p:cNvPr id="145" name="similar for sets:    s = set()"/>
          <p:cNvSpPr txBox="1"/>
          <p:nvPr/>
        </p:nvSpPr>
        <p:spPr>
          <a:xfrm>
            <a:off x="1573138" y="6775449"/>
            <a:ext cx="4524524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similar for sets:    </a:t>
            </a:r>
            <a:r>
              <a:rPr b="0">
                <a:latin typeface="Courier"/>
                <a:ea typeface="Courier"/>
                <a:cs typeface="Courier"/>
                <a:sym typeface="Courier"/>
              </a:rPr>
              <a:t>s = set()</a:t>
            </a:r>
          </a:p>
        </p:txBody>
      </p:sp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Demo 3: Letter Frequency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Demo 3: Letter Frequency</a:t>
            </a:r>
          </a:p>
        </p:txBody>
      </p:sp>
      <p:sp>
        <p:nvSpPr>
          <p:cNvPr id="567" name="Goal: if we randomly pick a word in a text, what is the probability that it will be a given letter?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540877" cy="7684494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buSzTx/>
              <a:buNone/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Goal: if we randomly pick a word in a text, what is the probability that it will be a given letter?</a:t>
            </a:r>
          </a:p>
          <a:p>
            <a:pPr marL="0" lvl="5" indent="0">
              <a:buSzTx/>
              <a:buNone/>
            </a:pPr>
            <a:r>
              <a:rPr b="1"/>
              <a:t>Input</a:t>
            </a:r>
            <a:r>
              <a:t>: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t>Plaintext of book (from Project Gutenberg)</a:t>
            </a:r>
          </a:p>
          <a:p>
            <a:pPr marL="0" lvl="5" indent="0">
              <a:buSzTx/>
              <a:buNone/>
            </a:pPr>
            <a:r>
              <a:rPr b="1"/>
              <a:t>Output</a:t>
            </a:r>
            <a:r>
              <a:t>: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t>The portion of letters in the text that are that letter</a:t>
            </a:r>
          </a:p>
          <a:p>
            <a:pPr marL="0" lvl="5" indent="0">
              <a:buSzTx/>
              <a:buNone/>
            </a:pPr>
            <a:r>
              <a:rPr b="1"/>
              <a:t>Example</a:t>
            </a:r>
            <a:r>
              <a:t>:</a:t>
            </a:r>
            <a:br/>
            <a:br>
              <a:rPr sz="2200" b="1"/>
            </a:br>
            <a:r>
              <a:rPr sz="2200"/>
              <a:t>text: AAAAABBCCC</a:t>
            </a:r>
            <a:br>
              <a:rPr sz="2200" b="1"/>
            </a:br>
            <a:r>
              <a:rPr sz="2200"/>
              <a:t>A: 50%</a:t>
            </a:r>
            <a:br>
              <a:rPr sz="2200"/>
            </a:br>
            <a:r>
              <a:rPr sz="2200"/>
              <a:t>B: 20%</a:t>
            </a:r>
            <a:br>
              <a:rPr sz="2200"/>
            </a:br>
            <a:r>
              <a:rPr sz="2200"/>
              <a:t>C: 30%</a:t>
            </a:r>
          </a:p>
        </p:txBody>
      </p:sp>
      <p:pic>
        <p:nvPicPr>
          <p:cNvPr id="56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4200" y="6946900"/>
            <a:ext cx="1623786" cy="2273300"/>
          </a:xfrm>
          <a:prstGeom prst="rect">
            <a:avLst/>
          </a:prstGeom>
          <a:ln w="12700">
            <a:miter lim="400000"/>
          </a:ln>
        </p:spPr>
      </p:pic>
      <p:sp>
        <p:nvSpPr>
          <p:cNvPr id="569" name="https://en.wikipedia.org/wiki/The_Gold-Bug"/>
          <p:cNvSpPr txBox="1"/>
          <p:nvPr/>
        </p:nvSpPr>
        <p:spPr>
          <a:xfrm>
            <a:off x="10383755" y="9251950"/>
            <a:ext cx="2344676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" b="0"/>
            </a:lvl1pPr>
          </a:lstStyle>
          <a:p>
            <a:r>
              <a:t>https://en.wikipedia.org/wiki/The_Gold-Bug</a:t>
            </a:r>
          </a:p>
        </p:txBody>
      </p:sp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Sequence Data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Sequence Data</a:t>
            </a:r>
          </a:p>
        </p:txBody>
      </p:sp>
      <p:sp>
        <p:nvSpPr>
          <p:cNvPr id="572" name="Consider this sequence: “the quick tiger is quiet”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540877" cy="7684494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buSzTx/>
              <a:buNone/>
            </a:pPr>
            <a:r>
              <a:t>Consider this sequence: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“the quick tiger is quiet”</a:t>
            </a:r>
          </a:p>
          <a:p>
            <a:pPr marL="0" lvl="5" indent="0">
              <a:buSzTx/>
              <a:buNone/>
            </a:pPr>
            <a:r>
              <a:t>What letter likely comes after “t” in this text?</a:t>
            </a:r>
          </a:p>
        </p:txBody>
      </p:sp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Sequence Data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Sequence Data</a:t>
            </a:r>
          </a:p>
        </p:txBody>
      </p:sp>
      <p:sp>
        <p:nvSpPr>
          <p:cNvPr id="575" name="Consider this sequence: “the quick tiger is quiet”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540877" cy="7684494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buSzTx/>
              <a:buNone/>
            </a:pPr>
            <a:r>
              <a:t>Consider this sequence: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“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rPr>
              <a:t>th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e quick 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rPr>
              <a:t>ti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ger is quie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rPr>
              <a:t>t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”</a:t>
            </a:r>
          </a:p>
          <a:p>
            <a:pPr marL="0" lvl="5" indent="0">
              <a:buSzTx/>
              <a:buNone/>
            </a:pPr>
            <a:r>
              <a:t>What letter likely comes after “t” in this text?</a:t>
            </a:r>
          </a:p>
        </p:txBody>
      </p:sp>
      <p:sp>
        <p:nvSpPr>
          <p:cNvPr id="576" name="dict for “t”:…"/>
          <p:cNvSpPr txBox="1"/>
          <p:nvPr/>
        </p:nvSpPr>
        <p:spPr>
          <a:xfrm>
            <a:off x="7219652" y="3994150"/>
            <a:ext cx="3772496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dict for “t”: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{“h”: 0.5, “i”: 0.5}</a:t>
            </a:r>
          </a:p>
        </p:txBody>
      </p:sp>
      <p:graphicFrame>
        <p:nvGraphicFramePr>
          <p:cNvPr id="577" name="Table"/>
          <p:cNvGraphicFramePr/>
          <p:nvPr/>
        </p:nvGraphicFramePr>
        <p:xfrm>
          <a:off x="1016000" y="3434655"/>
          <a:ext cx="5224264" cy="2198485"/>
        </p:xfrm>
        <a:graphic>
          <a:graphicData uri="http://schemas.openxmlformats.org/drawingml/2006/table">
            <a:tbl>
              <a:tblPr firstRow="1" firstCol="1">
                <a:tableStyleId>{2708684C-4D16-4618-839F-0558EEFCDFE6}</a:tableStyleId>
              </a:tblPr>
              <a:tblGrid>
                <a:gridCol w="26121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121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39697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 b="0"/>
                      </a:pPr>
                      <a:r>
                        <a:rPr sz="2200" b="1">
                          <a:sym typeface="Gill Sans"/>
                        </a:rPr>
                        <a:t>Next Letter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 b="0"/>
                      </a:pPr>
                      <a:r>
                        <a:rPr sz="2200" b="1">
                          <a:sym typeface="Gill Sans"/>
                        </a:rPr>
                        <a:t>Probability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9697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 b="0"/>
                      </a:pPr>
                      <a:r>
                        <a:rPr sz="2200" b="1">
                          <a:sym typeface="Gill Sans"/>
                        </a:rPr>
                        <a:t>h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50%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9697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 b="0"/>
                      </a:pPr>
                      <a:r>
                        <a:rPr sz="2200" b="1">
                          <a:sym typeface="Gill Sans"/>
                        </a:rPr>
                        <a:t>i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50%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9697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 b="0"/>
                      </a:pPr>
                      <a:r>
                        <a:rPr sz="2200" b="1">
                          <a:sym typeface="Gill Sans"/>
                        </a:rPr>
                        <a:t>a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0%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9697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 b="0"/>
                      </a:pPr>
                      <a:r>
                        <a:rPr sz="2200" b="1">
                          <a:sym typeface="Gill Sans"/>
                        </a:rPr>
                        <a:t>…</a:t>
                      </a:r>
                    </a:p>
                  </a:txBody>
                  <a:tcPr marL="50800" marR="50800" marT="50800" marB="50800" anchor="ctr" horzOverflow="overflow"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0%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  <a:lnB w="1270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Sequence Data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Sequence Data</a:t>
            </a:r>
          </a:p>
        </p:txBody>
      </p:sp>
      <p:sp>
        <p:nvSpPr>
          <p:cNvPr id="580" name="Consider this sequence: “the quick tiger is quiet”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540877" cy="7684494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buSzTx/>
              <a:buNone/>
            </a:pPr>
            <a:r>
              <a:t>Consider this sequence: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“the 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rPr>
              <a:t>qu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ick tiger is 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rPr>
              <a:t>qu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iet”</a:t>
            </a:r>
          </a:p>
          <a:p>
            <a:pPr marL="0" lvl="5" indent="0">
              <a:buSzTx/>
              <a:buNone/>
            </a:pPr>
            <a:r>
              <a:t>What letter likely comes after “t” in this text?</a:t>
            </a:r>
          </a:p>
          <a:p>
            <a:pPr marL="0" lvl="5" indent="0">
              <a:buSzTx/>
              <a:buNone/>
            </a:pPr>
            <a:endParaRPr/>
          </a:p>
          <a:p>
            <a:pPr marL="0" lvl="5" indent="0">
              <a:buSzTx/>
              <a:buNone/>
            </a:pPr>
            <a:endParaRPr/>
          </a:p>
          <a:p>
            <a:pPr marL="0" lvl="5" indent="0">
              <a:spcBef>
                <a:spcPts val="5500"/>
              </a:spcBef>
              <a:buSzTx/>
              <a:buNone/>
            </a:pPr>
            <a:r>
              <a:t>What letter likely comes after “q” in this text?</a:t>
            </a:r>
          </a:p>
        </p:txBody>
      </p:sp>
      <p:sp>
        <p:nvSpPr>
          <p:cNvPr id="581" name="dict for “t”:…"/>
          <p:cNvSpPr txBox="1"/>
          <p:nvPr/>
        </p:nvSpPr>
        <p:spPr>
          <a:xfrm>
            <a:off x="7219652" y="3994150"/>
            <a:ext cx="3772496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dict for “t”: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{“h”: 0.5, “i”: 0.5}</a:t>
            </a:r>
          </a:p>
        </p:txBody>
      </p:sp>
      <p:graphicFrame>
        <p:nvGraphicFramePr>
          <p:cNvPr id="582" name="Table"/>
          <p:cNvGraphicFramePr/>
          <p:nvPr/>
        </p:nvGraphicFramePr>
        <p:xfrm>
          <a:off x="1016000" y="3434655"/>
          <a:ext cx="5224264" cy="2198485"/>
        </p:xfrm>
        <a:graphic>
          <a:graphicData uri="http://schemas.openxmlformats.org/drawingml/2006/table">
            <a:tbl>
              <a:tblPr firstRow="1" firstCol="1">
                <a:tableStyleId>{2708684C-4D16-4618-839F-0558EEFCDFE6}</a:tableStyleId>
              </a:tblPr>
              <a:tblGrid>
                <a:gridCol w="26121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121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39697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 b="0"/>
                      </a:pPr>
                      <a:r>
                        <a:rPr sz="2200" b="1">
                          <a:sym typeface="Gill Sans"/>
                        </a:rPr>
                        <a:t>Next Letter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 b="0"/>
                      </a:pPr>
                      <a:r>
                        <a:rPr sz="2200" b="1">
                          <a:sym typeface="Gill Sans"/>
                        </a:rPr>
                        <a:t>Probability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9697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 b="0"/>
                      </a:pPr>
                      <a:r>
                        <a:rPr sz="2200" b="1">
                          <a:sym typeface="Gill Sans"/>
                        </a:rPr>
                        <a:t>h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50%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9697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 b="0"/>
                      </a:pPr>
                      <a:r>
                        <a:rPr sz="2200" b="1">
                          <a:sym typeface="Gill Sans"/>
                        </a:rPr>
                        <a:t>i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50%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9697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 b="0"/>
                      </a:pPr>
                      <a:r>
                        <a:rPr sz="2200" b="1">
                          <a:sym typeface="Gill Sans"/>
                        </a:rPr>
                        <a:t>a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0%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9697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 b="0"/>
                      </a:pPr>
                      <a:r>
                        <a:rPr sz="2200" b="1">
                          <a:sym typeface="Gill Sans"/>
                        </a:rPr>
                        <a:t>…</a:t>
                      </a:r>
                    </a:p>
                  </a:txBody>
                  <a:tcPr marL="50800" marR="50800" marT="50800" marB="50800" anchor="ctr" horzOverflow="overflow"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0%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  <a:lnB w="1270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583" name="Table"/>
          <p:cNvGraphicFramePr/>
          <p:nvPr/>
        </p:nvGraphicFramePr>
        <p:xfrm>
          <a:off x="1016000" y="6736655"/>
          <a:ext cx="5224264" cy="1492596"/>
        </p:xfrm>
        <a:graphic>
          <a:graphicData uri="http://schemas.openxmlformats.org/drawingml/2006/table">
            <a:tbl>
              <a:tblPr firstRow="1" firstCol="1">
                <a:tableStyleId>{2708684C-4D16-4618-839F-0558EEFCDFE6}</a:tableStyleId>
              </a:tblPr>
              <a:tblGrid>
                <a:gridCol w="26121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121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97532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 b="0"/>
                      </a:pPr>
                      <a:r>
                        <a:rPr sz="2200" b="1">
                          <a:sym typeface="Gill Sans"/>
                        </a:rPr>
                        <a:t>Next Letter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 b="0"/>
                      </a:pPr>
                      <a:r>
                        <a:rPr sz="2200" b="1">
                          <a:sym typeface="Gill Sans"/>
                        </a:rPr>
                        <a:t>Probability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7532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 b="0"/>
                      </a:pPr>
                      <a:r>
                        <a:rPr sz="2200" b="1">
                          <a:sym typeface="Gill Sans"/>
                        </a:rPr>
                        <a:t>u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100%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7532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 b="0"/>
                      </a:pPr>
                      <a:r>
                        <a:rPr sz="2200" b="1">
                          <a:sym typeface="Gill Sans"/>
                        </a:rPr>
                        <a:t>…</a:t>
                      </a:r>
                    </a:p>
                  </a:txBody>
                  <a:tcPr marL="50800" marR="50800" marT="50800" marB="50800" anchor="ctr" horzOverflow="overflow"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0%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  <a:lnB w="1270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84" name="dict for “q”:…"/>
          <p:cNvSpPr txBox="1"/>
          <p:nvPr/>
        </p:nvSpPr>
        <p:spPr>
          <a:xfrm>
            <a:off x="7206952" y="7070204"/>
            <a:ext cx="2052490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dict for “q”: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{“u”: 1.0}</a:t>
            </a:r>
          </a:p>
        </p:txBody>
      </p:sp>
    </p:spTree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Sequence Data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Sequence Data</a:t>
            </a:r>
          </a:p>
        </p:txBody>
      </p:sp>
      <p:sp>
        <p:nvSpPr>
          <p:cNvPr id="587" name="Consider this sequence: “the quick tiger is quiet”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540877" cy="7684494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buSzTx/>
              <a:buNone/>
            </a:pPr>
            <a:r>
              <a:t>Consider this sequence: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“the 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rPr>
              <a:t>qu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ick tiger is 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rPr>
              <a:t>qu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iet”</a:t>
            </a:r>
          </a:p>
          <a:p>
            <a:pPr marL="0" lvl="5" indent="0">
              <a:buSzTx/>
              <a:buNone/>
            </a:pPr>
            <a:r>
              <a:t>What letter likely comes after “t” in this text?</a:t>
            </a:r>
          </a:p>
          <a:p>
            <a:pPr marL="0" lvl="5" indent="0">
              <a:buSzTx/>
              <a:buNone/>
            </a:pPr>
            <a:endParaRPr/>
          </a:p>
          <a:p>
            <a:pPr marL="0" lvl="5" indent="0">
              <a:buSzTx/>
              <a:buNone/>
            </a:pPr>
            <a:endParaRPr/>
          </a:p>
          <a:p>
            <a:pPr marL="0" lvl="5" indent="0">
              <a:spcBef>
                <a:spcPts val="5500"/>
              </a:spcBef>
              <a:buSzTx/>
              <a:buNone/>
            </a:pPr>
            <a:r>
              <a:t>What letter likely comes after “q” in this text?</a:t>
            </a:r>
          </a:p>
        </p:txBody>
      </p:sp>
      <p:graphicFrame>
        <p:nvGraphicFramePr>
          <p:cNvPr id="588" name="Table"/>
          <p:cNvGraphicFramePr/>
          <p:nvPr/>
        </p:nvGraphicFramePr>
        <p:xfrm>
          <a:off x="1016000" y="3434655"/>
          <a:ext cx="5224264" cy="2198485"/>
        </p:xfrm>
        <a:graphic>
          <a:graphicData uri="http://schemas.openxmlformats.org/drawingml/2006/table">
            <a:tbl>
              <a:tblPr firstRow="1" firstCol="1">
                <a:tableStyleId>{2708684C-4D16-4618-839F-0558EEFCDFE6}</a:tableStyleId>
              </a:tblPr>
              <a:tblGrid>
                <a:gridCol w="26121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121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39697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 b="0"/>
                      </a:pPr>
                      <a:r>
                        <a:rPr sz="2200" b="1">
                          <a:sym typeface="Gill Sans"/>
                        </a:rPr>
                        <a:t>Next Letter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 b="0"/>
                      </a:pPr>
                      <a:r>
                        <a:rPr sz="2200" b="1">
                          <a:sym typeface="Gill Sans"/>
                        </a:rPr>
                        <a:t>Probability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9697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 b="0"/>
                      </a:pPr>
                      <a:r>
                        <a:rPr sz="2200" b="1">
                          <a:sym typeface="Gill Sans"/>
                        </a:rPr>
                        <a:t>h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50%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9697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 b="0"/>
                      </a:pPr>
                      <a:r>
                        <a:rPr sz="2200" b="1">
                          <a:sym typeface="Gill Sans"/>
                        </a:rPr>
                        <a:t>i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50%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9697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 b="0"/>
                      </a:pPr>
                      <a:r>
                        <a:rPr sz="2200" b="1">
                          <a:sym typeface="Gill Sans"/>
                        </a:rPr>
                        <a:t>a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0%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9697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 b="0"/>
                      </a:pPr>
                      <a:r>
                        <a:rPr sz="2200" b="1">
                          <a:sym typeface="Gill Sans"/>
                        </a:rPr>
                        <a:t>…</a:t>
                      </a:r>
                    </a:p>
                  </a:txBody>
                  <a:tcPr marL="50800" marR="50800" marT="50800" marB="50800" anchor="ctr" horzOverflow="overflow"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0%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  <a:lnB w="1270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589" name="Table"/>
          <p:cNvGraphicFramePr/>
          <p:nvPr/>
        </p:nvGraphicFramePr>
        <p:xfrm>
          <a:off x="1016000" y="6736655"/>
          <a:ext cx="5224264" cy="1492596"/>
        </p:xfrm>
        <a:graphic>
          <a:graphicData uri="http://schemas.openxmlformats.org/drawingml/2006/table">
            <a:tbl>
              <a:tblPr firstRow="1" firstCol="1">
                <a:tableStyleId>{2708684C-4D16-4618-839F-0558EEFCDFE6}</a:tableStyleId>
              </a:tblPr>
              <a:tblGrid>
                <a:gridCol w="26121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121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97532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 b="0"/>
                      </a:pPr>
                      <a:r>
                        <a:rPr sz="2200" b="1">
                          <a:sym typeface="Gill Sans"/>
                        </a:rPr>
                        <a:t>Next Letter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 b="0"/>
                      </a:pPr>
                      <a:r>
                        <a:rPr sz="2200" b="1">
                          <a:sym typeface="Gill Sans"/>
                        </a:rPr>
                        <a:t>Probability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7532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 b="0"/>
                      </a:pPr>
                      <a:r>
                        <a:rPr sz="2200" b="1">
                          <a:sym typeface="Gill Sans"/>
                        </a:rPr>
                        <a:t>u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100%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7532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 b="0"/>
                      </a:pPr>
                      <a:r>
                        <a:rPr sz="2200" b="1">
                          <a:sym typeface="Gill Sans"/>
                        </a:rPr>
                        <a:t>…</a:t>
                      </a:r>
                    </a:p>
                  </a:txBody>
                  <a:tcPr marL="50800" marR="50800" marT="50800" marB="50800" anchor="ctr" horzOverflow="overflow"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0%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  <a:lnB w="1270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90" name="Rectangle"/>
          <p:cNvSpPr/>
          <p:nvPr/>
        </p:nvSpPr>
        <p:spPr>
          <a:xfrm>
            <a:off x="825500" y="1384300"/>
            <a:ext cx="11353800" cy="7559477"/>
          </a:xfrm>
          <a:prstGeom prst="rect">
            <a:avLst/>
          </a:prstGeom>
          <a:solidFill>
            <a:srgbClr val="FFFFFF">
              <a:alpha val="94973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91" name="dict for “t”:…"/>
          <p:cNvSpPr txBox="1"/>
          <p:nvPr/>
        </p:nvSpPr>
        <p:spPr>
          <a:xfrm>
            <a:off x="7219652" y="3994150"/>
            <a:ext cx="3772496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dict for “t”: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{“h”: 0.5, “i”: 0.5}</a:t>
            </a:r>
          </a:p>
        </p:txBody>
      </p:sp>
      <p:sp>
        <p:nvSpPr>
          <p:cNvPr id="592" name="dict for “q”:…"/>
          <p:cNvSpPr txBox="1"/>
          <p:nvPr/>
        </p:nvSpPr>
        <p:spPr>
          <a:xfrm>
            <a:off x="7206952" y="7070204"/>
            <a:ext cx="2052490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dict for “q”: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{“u”: 1.0}</a:t>
            </a:r>
          </a:p>
        </p:txBody>
      </p:sp>
      <p:sp>
        <p:nvSpPr>
          <p:cNvPr id="593" name="Imagine a next-letter probability…"/>
          <p:cNvSpPr txBox="1"/>
          <p:nvPr/>
        </p:nvSpPr>
        <p:spPr>
          <a:xfrm>
            <a:off x="6759302" y="1562100"/>
            <a:ext cx="5328196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Imagine a next-letter probability</a:t>
            </a:r>
          </a:p>
          <a:p>
            <a:r>
              <a:t>dictionary for every letter</a:t>
            </a:r>
          </a:p>
        </p:txBody>
      </p:sp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Sequence Data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Sequence Data</a:t>
            </a:r>
          </a:p>
        </p:txBody>
      </p:sp>
      <p:sp>
        <p:nvSpPr>
          <p:cNvPr id="596" name="Consider this sequence: “the quick tiger is quiet”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540877" cy="7684494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buSzTx/>
              <a:buNone/>
            </a:pPr>
            <a:r>
              <a:t>Consider this sequence: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“the 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rPr>
              <a:t>qu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ick tiger is 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rPr>
              <a:t>qu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iet”</a:t>
            </a:r>
          </a:p>
          <a:p>
            <a:pPr marL="0" lvl="5" indent="0">
              <a:buSzTx/>
              <a:buNone/>
            </a:pPr>
            <a:r>
              <a:t>What letter likely comes after “t” in this text?</a:t>
            </a:r>
          </a:p>
          <a:p>
            <a:pPr marL="0" lvl="5" indent="0">
              <a:buSzTx/>
              <a:buNone/>
            </a:pPr>
            <a:endParaRPr/>
          </a:p>
          <a:p>
            <a:pPr marL="0" lvl="5" indent="0">
              <a:buSzTx/>
              <a:buNone/>
            </a:pPr>
            <a:endParaRPr/>
          </a:p>
          <a:p>
            <a:pPr marL="0" lvl="5" indent="0">
              <a:spcBef>
                <a:spcPts val="5500"/>
              </a:spcBef>
              <a:buSzTx/>
              <a:buNone/>
            </a:pPr>
            <a:r>
              <a:t>What letter likely comes after “q” in this text?</a:t>
            </a:r>
          </a:p>
        </p:txBody>
      </p:sp>
      <p:graphicFrame>
        <p:nvGraphicFramePr>
          <p:cNvPr id="597" name="Table"/>
          <p:cNvGraphicFramePr/>
          <p:nvPr/>
        </p:nvGraphicFramePr>
        <p:xfrm>
          <a:off x="1016000" y="3434655"/>
          <a:ext cx="5224264" cy="2198485"/>
        </p:xfrm>
        <a:graphic>
          <a:graphicData uri="http://schemas.openxmlformats.org/drawingml/2006/table">
            <a:tbl>
              <a:tblPr firstRow="1" firstCol="1">
                <a:tableStyleId>{2708684C-4D16-4618-839F-0558EEFCDFE6}</a:tableStyleId>
              </a:tblPr>
              <a:tblGrid>
                <a:gridCol w="26121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121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39697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 b="0"/>
                      </a:pPr>
                      <a:r>
                        <a:rPr sz="2200" b="1">
                          <a:sym typeface="Gill Sans"/>
                        </a:rPr>
                        <a:t>Next Letter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 b="0"/>
                      </a:pPr>
                      <a:r>
                        <a:rPr sz="2200" b="1">
                          <a:sym typeface="Gill Sans"/>
                        </a:rPr>
                        <a:t>Probability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9697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 b="0"/>
                      </a:pPr>
                      <a:r>
                        <a:rPr sz="2200" b="1">
                          <a:sym typeface="Gill Sans"/>
                        </a:rPr>
                        <a:t>h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50%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9697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 b="0"/>
                      </a:pPr>
                      <a:r>
                        <a:rPr sz="2200" b="1">
                          <a:sym typeface="Gill Sans"/>
                        </a:rPr>
                        <a:t>i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50%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9697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 b="0"/>
                      </a:pPr>
                      <a:r>
                        <a:rPr sz="2200" b="1">
                          <a:sym typeface="Gill Sans"/>
                        </a:rPr>
                        <a:t>a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0%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9697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 b="0"/>
                      </a:pPr>
                      <a:r>
                        <a:rPr sz="2200" b="1">
                          <a:sym typeface="Gill Sans"/>
                        </a:rPr>
                        <a:t>…</a:t>
                      </a:r>
                    </a:p>
                  </a:txBody>
                  <a:tcPr marL="50800" marR="50800" marT="50800" marB="50800" anchor="ctr" horzOverflow="overflow"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0%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  <a:lnB w="1270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598" name="Table"/>
          <p:cNvGraphicFramePr/>
          <p:nvPr/>
        </p:nvGraphicFramePr>
        <p:xfrm>
          <a:off x="1016000" y="6736655"/>
          <a:ext cx="5224264" cy="1492596"/>
        </p:xfrm>
        <a:graphic>
          <a:graphicData uri="http://schemas.openxmlformats.org/drawingml/2006/table">
            <a:tbl>
              <a:tblPr firstRow="1" firstCol="1">
                <a:tableStyleId>{2708684C-4D16-4618-839F-0558EEFCDFE6}</a:tableStyleId>
              </a:tblPr>
              <a:tblGrid>
                <a:gridCol w="26121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121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97532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 b="0"/>
                      </a:pPr>
                      <a:r>
                        <a:rPr sz="2200" b="1">
                          <a:sym typeface="Gill Sans"/>
                        </a:rPr>
                        <a:t>Next Letter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 b="0"/>
                      </a:pPr>
                      <a:r>
                        <a:rPr sz="2200" b="1">
                          <a:sym typeface="Gill Sans"/>
                        </a:rPr>
                        <a:t>Probability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7532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 b="0"/>
                      </a:pPr>
                      <a:r>
                        <a:rPr sz="2200" b="1">
                          <a:sym typeface="Gill Sans"/>
                        </a:rPr>
                        <a:t>u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100%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7532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 b="0"/>
                      </a:pPr>
                      <a:r>
                        <a:rPr sz="2200" b="1">
                          <a:sym typeface="Gill Sans"/>
                        </a:rPr>
                        <a:t>…</a:t>
                      </a:r>
                    </a:p>
                  </a:txBody>
                  <a:tcPr marL="50800" marR="50800" marT="50800" marB="50800" anchor="ctr" horzOverflow="overflow"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0%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  <a:lnB w="1270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99" name="Rectangle"/>
          <p:cNvSpPr/>
          <p:nvPr/>
        </p:nvSpPr>
        <p:spPr>
          <a:xfrm>
            <a:off x="825500" y="1384300"/>
            <a:ext cx="11353800" cy="7559477"/>
          </a:xfrm>
          <a:prstGeom prst="rect">
            <a:avLst/>
          </a:prstGeom>
          <a:solidFill>
            <a:srgbClr val="FFFFFF">
              <a:alpha val="95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600" name="dict for “t”:…"/>
          <p:cNvSpPr txBox="1"/>
          <p:nvPr/>
        </p:nvSpPr>
        <p:spPr>
          <a:xfrm>
            <a:off x="7219652" y="3994150"/>
            <a:ext cx="3772496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dict for “t”: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{“h”: 0.5, “i”: 0.5}</a:t>
            </a:r>
          </a:p>
        </p:txBody>
      </p:sp>
      <p:sp>
        <p:nvSpPr>
          <p:cNvPr id="601" name="dict for “q”:…"/>
          <p:cNvSpPr txBox="1"/>
          <p:nvPr/>
        </p:nvSpPr>
        <p:spPr>
          <a:xfrm>
            <a:off x="7206952" y="7070204"/>
            <a:ext cx="2052490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dict for “q”: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{“u”: 1.0}</a:t>
            </a:r>
          </a:p>
        </p:txBody>
      </p:sp>
      <p:sp>
        <p:nvSpPr>
          <p:cNvPr id="602" name="Imagine a next-letter probability…"/>
          <p:cNvSpPr txBox="1"/>
          <p:nvPr/>
        </p:nvSpPr>
        <p:spPr>
          <a:xfrm>
            <a:off x="6759302" y="1562100"/>
            <a:ext cx="5328196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Imagine a next-letter probability</a:t>
            </a:r>
          </a:p>
          <a:p>
            <a:r>
              <a:t>dictionary for every letter</a:t>
            </a:r>
          </a:p>
        </p:txBody>
      </p:sp>
      <p:sp>
        <p:nvSpPr>
          <p:cNvPr id="603" name="dict for “u”:…"/>
          <p:cNvSpPr txBox="1"/>
          <p:nvPr/>
        </p:nvSpPr>
        <p:spPr>
          <a:xfrm>
            <a:off x="7206952" y="2767114"/>
            <a:ext cx="2052192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dict for “u”: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{“i”: 1.0}</a:t>
            </a:r>
          </a:p>
        </p:txBody>
      </p:sp>
      <p:sp>
        <p:nvSpPr>
          <p:cNvPr id="604" name="dict for “i”:…"/>
          <p:cNvSpPr txBox="1"/>
          <p:nvPr/>
        </p:nvSpPr>
        <p:spPr>
          <a:xfrm>
            <a:off x="7163742" y="5348027"/>
            <a:ext cx="4138316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dict for “i”: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{“c”: 0.25, “g”: 0.25,</a:t>
            </a:r>
            <a:br/>
            <a:r>
              <a:t>“s”: 0.25, “e”: 0.25}</a:t>
            </a:r>
          </a:p>
        </p:txBody>
      </p:sp>
      <p:sp>
        <p:nvSpPr>
          <p:cNvPr id="605" name="…"/>
          <p:cNvSpPr txBox="1"/>
          <p:nvPr/>
        </p:nvSpPr>
        <p:spPr>
          <a:xfrm>
            <a:off x="7731966" y="8157539"/>
            <a:ext cx="904876" cy="1536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800"/>
            </a:lvl1pPr>
          </a:lstStyle>
          <a:p>
            <a:r>
              <a:t>…</a:t>
            </a:r>
          </a:p>
        </p:txBody>
      </p:sp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Sequence Data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Sequence Data</a:t>
            </a:r>
          </a:p>
        </p:txBody>
      </p:sp>
      <p:sp>
        <p:nvSpPr>
          <p:cNvPr id="608" name="dict for “t”:…"/>
          <p:cNvSpPr txBox="1"/>
          <p:nvPr/>
        </p:nvSpPr>
        <p:spPr>
          <a:xfrm>
            <a:off x="7219652" y="3994150"/>
            <a:ext cx="3772496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dict for “t”: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{“h”: 0.5, “i”: 0.5}</a:t>
            </a:r>
          </a:p>
        </p:txBody>
      </p:sp>
      <p:sp>
        <p:nvSpPr>
          <p:cNvPr id="609" name="dict for “q”:…"/>
          <p:cNvSpPr txBox="1"/>
          <p:nvPr/>
        </p:nvSpPr>
        <p:spPr>
          <a:xfrm>
            <a:off x="7206952" y="7070204"/>
            <a:ext cx="2052490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dict for “q”: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{“u”: 1.0}</a:t>
            </a:r>
          </a:p>
        </p:txBody>
      </p:sp>
      <p:sp>
        <p:nvSpPr>
          <p:cNvPr id="610" name="Imagine a next-letter probability…"/>
          <p:cNvSpPr txBox="1"/>
          <p:nvPr/>
        </p:nvSpPr>
        <p:spPr>
          <a:xfrm>
            <a:off x="6759302" y="1562100"/>
            <a:ext cx="5328196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Imagine a next-letter probability</a:t>
            </a:r>
          </a:p>
          <a:p>
            <a:r>
              <a:t>dictionary for every letter</a:t>
            </a:r>
          </a:p>
        </p:txBody>
      </p:sp>
      <p:sp>
        <p:nvSpPr>
          <p:cNvPr id="611" name="dict for “u”:…"/>
          <p:cNvSpPr txBox="1"/>
          <p:nvPr/>
        </p:nvSpPr>
        <p:spPr>
          <a:xfrm>
            <a:off x="7206952" y="2767114"/>
            <a:ext cx="2052192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dict for “u”: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{“i”: 1.0}</a:t>
            </a:r>
          </a:p>
        </p:txBody>
      </p:sp>
      <p:sp>
        <p:nvSpPr>
          <p:cNvPr id="612" name="dict for “i”:…"/>
          <p:cNvSpPr txBox="1"/>
          <p:nvPr/>
        </p:nvSpPr>
        <p:spPr>
          <a:xfrm>
            <a:off x="7163742" y="5348027"/>
            <a:ext cx="4138316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dict for “i”: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{“c”: 0.25, “g”: 0.25,</a:t>
            </a:r>
            <a:br/>
            <a:r>
              <a:t>“s”: 0.25, “e”: 0.25}</a:t>
            </a:r>
          </a:p>
        </p:txBody>
      </p:sp>
      <p:sp>
        <p:nvSpPr>
          <p:cNvPr id="613" name="…"/>
          <p:cNvSpPr txBox="1"/>
          <p:nvPr/>
        </p:nvSpPr>
        <p:spPr>
          <a:xfrm>
            <a:off x="7731966" y="8157539"/>
            <a:ext cx="904876" cy="1536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800"/>
            </a:lvl1pPr>
          </a:lstStyle>
          <a:p>
            <a:r>
              <a:t>…</a:t>
            </a:r>
          </a:p>
        </p:txBody>
      </p:sp>
      <p:sp>
        <p:nvSpPr>
          <p:cNvPr id="614" name="Organize all the dicts with a dict:"/>
          <p:cNvSpPr txBox="1"/>
          <p:nvPr/>
        </p:nvSpPr>
        <p:spPr>
          <a:xfrm>
            <a:off x="656009" y="1555749"/>
            <a:ext cx="519038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Organize all the dicts with a dict:</a:t>
            </a:r>
          </a:p>
        </p:txBody>
      </p:sp>
      <p:sp>
        <p:nvSpPr>
          <p:cNvPr id="615" name="probs = {…"/>
          <p:cNvSpPr txBox="1"/>
          <p:nvPr/>
        </p:nvSpPr>
        <p:spPr>
          <a:xfrm>
            <a:off x="907752" y="2228205"/>
            <a:ext cx="1943398" cy="1206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probs = {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  “u”: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}</a:t>
            </a:r>
          </a:p>
        </p:txBody>
      </p:sp>
      <p:sp>
        <p:nvSpPr>
          <p:cNvPr id="616" name="Line"/>
          <p:cNvSpPr/>
          <p:nvPr/>
        </p:nvSpPr>
        <p:spPr>
          <a:xfrm flipH="1" flipV="1">
            <a:off x="2317700" y="2850554"/>
            <a:ext cx="4789340" cy="509390"/>
          </a:xfrm>
          <a:prstGeom prst="line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Sequence Data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Sequence Data</a:t>
            </a:r>
          </a:p>
        </p:txBody>
      </p:sp>
      <p:sp>
        <p:nvSpPr>
          <p:cNvPr id="619" name="dict for “t”:…"/>
          <p:cNvSpPr txBox="1"/>
          <p:nvPr/>
        </p:nvSpPr>
        <p:spPr>
          <a:xfrm>
            <a:off x="7219652" y="3994150"/>
            <a:ext cx="3772496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dict for “t”: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{“h”: 0.5, “i”: 0.5}</a:t>
            </a:r>
          </a:p>
        </p:txBody>
      </p:sp>
      <p:sp>
        <p:nvSpPr>
          <p:cNvPr id="620" name="dict for “q”:…"/>
          <p:cNvSpPr txBox="1"/>
          <p:nvPr/>
        </p:nvSpPr>
        <p:spPr>
          <a:xfrm>
            <a:off x="7206952" y="7070204"/>
            <a:ext cx="2052490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dict for “q”: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{“u”: 1.0}</a:t>
            </a:r>
          </a:p>
        </p:txBody>
      </p:sp>
      <p:sp>
        <p:nvSpPr>
          <p:cNvPr id="621" name="Imagine a next-letter probability…"/>
          <p:cNvSpPr txBox="1"/>
          <p:nvPr/>
        </p:nvSpPr>
        <p:spPr>
          <a:xfrm>
            <a:off x="6759302" y="1562100"/>
            <a:ext cx="5328196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Imagine a next-letter probability</a:t>
            </a:r>
          </a:p>
          <a:p>
            <a:r>
              <a:t>dictionary for every letter</a:t>
            </a:r>
          </a:p>
        </p:txBody>
      </p:sp>
      <p:sp>
        <p:nvSpPr>
          <p:cNvPr id="622" name="dict for “u”:…"/>
          <p:cNvSpPr txBox="1"/>
          <p:nvPr/>
        </p:nvSpPr>
        <p:spPr>
          <a:xfrm>
            <a:off x="7206952" y="2767114"/>
            <a:ext cx="2052192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dict for “u”: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{“i”: 1.0}</a:t>
            </a:r>
          </a:p>
        </p:txBody>
      </p:sp>
      <p:sp>
        <p:nvSpPr>
          <p:cNvPr id="623" name="dict for “i”:…"/>
          <p:cNvSpPr txBox="1"/>
          <p:nvPr/>
        </p:nvSpPr>
        <p:spPr>
          <a:xfrm>
            <a:off x="7163742" y="5348027"/>
            <a:ext cx="4138316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dict for “i”: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{“c”: 0.25, “g”: 0.25,</a:t>
            </a:r>
            <a:br/>
            <a:r>
              <a:t>“s”: 0.25, “e”: 0.25}</a:t>
            </a:r>
          </a:p>
        </p:txBody>
      </p:sp>
      <p:sp>
        <p:nvSpPr>
          <p:cNvPr id="624" name="…"/>
          <p:cNvSpPr txBox="1"/>
          <p:nvPr/>
        </p:nvSpPr>
        <p:spPr>
          <a:xfrm>
            <a:off x="7731966" y="8157539"/>
            <a:ext cx="904876" cy="1536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800"/>
            </a:lvl1pPr>
          </a:lstStyle>
          <a:p>
            <a:r>
              <a:t>…</a:t>
            </a:r>
          </a:p>
        </p:txBody>
      </p:sp>
      <p:sp>
        <p:nvSpPr>
          <p:cNvPr id="625" name="Organize all the dicts with a dict:"/>
          <p:cNvSpPr txBox="1"/>
          <p:nvPr/>
        </p:nvSpPr>
        <p:spPr>
          <a:xfrm>
            <a:off x="656009" y="1555749"/>
            <a:ext cx="519038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Organize all the dicts with a dict:</a:t>
            </a:r>
          </a:p>
        </p:txBody>
      </p:sp>
      <p:sp>
        <p:nvSpPr>
          <p:cNvPr id="626" name="probs = {…"/>
          <p:cNvSpPr txBox="1"/>
          <p:nvPr/>
        </p:nvSpPr>
        <p:spPr>
          <a:xfrm>
            <a:off x="907752" y="2228205"/>
            <a:ext cx="3589586" cy="267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probs = {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  “u”: {“i”: 1.0},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}</a:t>
            </a:r>
          </a:p>
        </p:txBody>
      </p:sp>
      <p:sp>
        <p:nvSpPr>
          <p:cNvPr id="627" name="Line"/>
          <p:cNvSpPr/>
          <p:nvPr/>
        </p:nvSpPr>
        <p:spPr>
          <a:xfrm flipH="1" flipV="1">
            <a:off x="2199629" y="3321742"/>
            <a:ext cx="4963172" cy="1287462"/>
          </a:xfrm>
          <a:prstGeom prst="line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628" name="Line"/>
          <p:cNvSpPr/>
          <p:nvPr/>
        </p:nvSpPr>
        <p:spPr>
          <a:xfrm flipH="1" flipV="1">
            <a:off x="2311647" y="4086669"/>
            <a:ext cx="4858893" cy="1915864"/>
          </a:xfrm>
          <a:prstGeom prst="line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629" name="Line"/>
          <p:cNvSpPr/>
          <p:nvPr/>
        </p:nvSpPr>
        <p:spPr>
          <a:xfrm flipH="1" flipV="1">
            <a:off x="2261989" y="4646114"/>
            <a:ext cx="4908551" cy="3007419"/>
          </a:xfrm>
          <a:prstGeom prst="line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Sequence Data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Sequence Data</a:t>
            </a:r>
          </a:p>
        </p:txBody>
      </p:sp>
      <p:sp>
        <p:nvSpPr>
          <p:cNvPr id="632" name="dict for “t”:…"/>
          <p:cNvSpPr txBox="1"/>
          <p:nvPr/>
        </p:nvSpPr>
        <p:spPr>
          <a:xfrm>
            <a:off x="7219652" y="3994150"/>
            <a:ext cx="3772496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dict for “t”: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{“h”: 0.5, “i”: 0.5}</a:t>
            </a:r>
          </a:p>
        </p:txBody>
      </p:sp>
      <p:sp>
        <p:nvSpPr>
          <p:cNvPr id="633" name="dict for “q”:…"/>
          <p:cNvSpPr txBox="1"/>
          <p:nvPr/>
        </p:nvSpPr>
        <p:spPr>
          <a:xfrm>
            <a:off x="7206952" y="7070204"/>
            <a:ext cx="2052490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dict for “q”: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{“u”: 1.0}</a:t>
            </a:r>
          </a:p>
        </p:txBody>
      </p:sp>
      <p:sp>
        <p:nvSpPr>
          <p:cNvPr id="634" name="Imagine a next-letter probability…"/>
          <p:cNvSpPr txBox="1"/>
          <p:nvPr/>
        </p:nvSpPr>
        <p:spPr>
          <a:xfrm>
            <a:off x="6759302" y="1562100"/>
            <a:ext cx="5328196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Imagine a next-letter probability</a:t>
            </a:r>
          </a:p>
          <a:p>
            <a:r>
              <a:t>dictionary for every letter</a:t>
            </a:r>
          </a:p>
        </p:txBody>
      </p:sp>
      <p:sp>
        <p:nvSpPr>
          <p:cNvPr id="635" name="dict for “u”:…"/>
          <p:cNvSpPr txBox="1"/>
          <p:nvPr/>
        </p:nvSpPr>
        <p:spPr>
          <a:xfrm>
            <a:off x="7206952" y="2767114"/>
            <a:ext cx="2052192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dict for “u”: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{“i”: 1.0}</a:t>
            </a:r>
          </a:p>
        </p:txBody>
      </p:sp>
      <p:sp>
        <p:nvSpPr>
          <p:cNvPr id="636" name="dict for “i”:…"/>
          <p:cNvSpPr txBox="1"/>
          <p:nvPr/>
        </p:nvSpPr>
        <p:spPr>
          <a:xfrm>
            <a:off x="7163742" y="5348027"/>
            <a:ext cx="4138316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dict for “i”: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{“c”: 0.25, “g”: 0.25,</a:t>
            </a:r>
            <a:br/>
            <a:r>
              <a:t>“s”: 0.25, “e”: 0.25}</a:t>
            </a:r>
          </a:p>
        </p:txBody>
      </p:sp>
      <p:sp>
        <p:nvSpPr>
          <p:cNvPr id="637" name="…"/>
          <p:cNvSpPr txBox="1"/>
          <p:nvPr/>
        </p:nvSpPr>
        <p:spPr>
          <a:xfrm>
            <a:off x="7731966" y="8157539"/>
            <a:ext cx="904876" cy="1536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800"/>
            </a:lvl1pPr>
          </a:lstStyle>
          <a:p>
            <a:r>
              <a:t>…</a:t>
            </a:r>
          </a:p>
        </p:txBody>
      </p:sp>
      <p:sp>
        <p:nvSpPr>
          <p:cNvPr id="638" name="Organize all the dicts with a dict:"/>
          <p:cNvSpPr txBox="1"/>
          <p:nvPr/>
        </p:nvSpPr>
        <p:spPr>
          <a:xfrm>
            <a:off x="656009" y="1555749"/>
            <a:ext cx="519038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Organize all the dicts with a dict:</a:t>
            </a:r>
          </a:p>
        </p:txBody>
      </p:sp>
      <p:sp>
        <p:nvSpPr>
          <p:cNvPr id="639" name="probs = {…"/>
          <p:cNvSpPr txBox="1"/>
          <p:nvPr/>
        </p:nvSpPr>
        <p:spPr>
          <a:xfrm>
            <a:off x="907752" y="2228205"/>
            <a:ext cx="5784504" cy="304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probs = {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  “u”: {“i”: 1.0},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  “t”: {“h”: 0.5, “i”: 0.5}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  “i”: {“c”: 0.25, “g”: 0.25,</a:t>
            </a:r>
            <a:br/>
            <a:r>
              <a:t>        “s”: 0.25, “e”: 0.25},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  “q”: {“u”: 1.0},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  …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}</a:t>
            </a:r>
          </a:p>
        </p:txBody>
      </p:sp>
    </p:spTree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Sequence Data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Sequence Data</a:t>
            </a:r>
          </a:p>
        </p:txBody>
      </p:sp>
      <p:sp>
        <p:nvSpPr>
          <p:cNvPr id="642" name="dict for “t”:…"/>
          <p:cNvSpPr txBox="1"/>
          <p:nvPr/>
        </p:nvSpPr>
        <p:spPr>
          <a:xfrm>
            <a:off x="7219652" y="3994150"/>
            <a:ext cx="3772496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dict for “t”: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{“h”: 0.5, “i”: 0.5}</a:t>
            </a:r>
          </a:p>
        </p:txBody>
      </p:sp>
      <p:sp>
        <p:nvSpPr>
          <p:cNvPr id="643" name="dict for “q”:…"/>
          <p:cNvSpPr txBox="1"/>
          <p:nvPr/>
        </p:nvSpPr>
        <p:spPr>
          <a:xfrm>
            <a:off x="7206952" y="7070204"/>
            <a:ext cx="2052490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dict for “q”: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{“u”: 1.0}</a:t>
            </a:r>
          </a:p>
        </p:txBody>
      </p:sp>
      <p:sp>
        <p:nvSpPr>
          <p:cNvPr id="644" name="Imagine a next-letter probability…"/>
          <p:cNvSpPr txBox="1"/>
          <p:nvPr/>
        </p:nvSpPr>
        <p:spPr>
          <a:xfrm>
            <a:off x="6759302" y="1562100"/>
            <a:ext cx="5328196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Imagine a next-letter probability</a:t>
            </a:r>
          </a:p>
          <a:p>
            <a:r>
              <a:t>dictionary for every letter</a:t>
            </a:r>
          </a:p>
        </p:txBody>
      </p:sp>
      <p:sp>
        <p:nvSpPr>
          <p:cNvPr id="645" name="dict for “u”:…"/>
          <p:cNvSpPr txBox="1"/>
          <p:nvPr/>
        </p:nvSpPr>
        <p:spPr>
          <a:xfrm>
            <a:off x="7206952" y="2767114"/>
            <a:ext cx="2052192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dict for “u”: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{“i”: 1.0}</a:t>
            </a:r>
          </a:p>
        </p:txBody>
      </p:sp>
      <p:sp>
        <p:nvSpPr>
          <p:cNvPr id="646" name="dict for “i”:…"/>
          <p:cNvSpPr txBox="1"/>
          <p:nvPr/>
        </p:nvSpPr>
        <p:spPr>
          <a:xfrm>
            <a:off x="7163742" y="5348027"/>
            <a:ext cx="4138316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dict for “i”: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{“c”: 0.25, “g”: 0.25,</a:t>
            </a:r>
            <a:br/>
            <a:r>
              <a:t>“s”: 0.25, “e”: 0.25}</a:t>
            </a:r>
          </a:p>
        </p:txBody>
      </p:sp>
      <p:sp>
        <p:nvSpPr>
          <p:cNvPr id="647" name="…"/>
          <p:cNvSpPr txBox="1"/>
          <p:nvPr/>
        </p:nvSpPr>
        <p:spPr>
          <a:xfrm>
            <a:off x="7731966" y="8157539"/>
            <a:ext cx="904876" cy="1536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800"/>
            </a:lvl1pPr>
          </a:lstStyle>
          <a:p>
            <a:r>
              <a:t>…</a:t>
            </a:r>
          </a:p>
        </p:txBody>
      </p:sp>
      <p:sp>
        <p:nvSpPr>
          <p:cNvPr id="648" name="Organize all the dicts with a dict:"/>
          <p:cNvSpPr txBox="1"/>
          <p:nvPr/>
        </p:nvSpPr>
        <p:spPr>
          <a:xfrm>
            <a:off x="656009" y="1555749"/>
            <a:ext cx="519038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Organize all the dicts with a dict:</a:t>
            </a:r>
          </a:p>
        </p:txBody>
      </p:sp>
      <p:sp>
        <p:nvSpPr>
          <p:cNvPr id="649" name="probs = {…"/>
          <p:cNvSpPr txBox="1"/>
          <p:nvPr/>
        </p:nvSpPr>
        <p:spPr>
          <a:xfrm>
            <a:off x="907752" y="2228205"/>
            <a:ext cx="5784504" cy="304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probs = {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  “u”: {“i”: 1.0},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  “t”: {“h”: 0.5, “i”: 0.5}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  “i”: </a:t>
            </a:r>
            <a:r>
              <a:rPr b="1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{“c”: 0.25, “g”: 0.25,</a:t>
            </a:r>
            <a:br>
              <a:rPr b="1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</a:br>
            <a:r>
              <a:rPr b="1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        “s”: 0.25, “e”: 0.25}</a:t>
            </a:r>
            <a:r>
              <a:t>,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  “q”: {“u”: 1.0},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  …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}</a:t>
            </a:r>
          </a:p>
        </p:txBody>
      </p:sp>
      <p:sp>
        <p:nvSpPr>
          <p:cNvPr id="650" name="probs[“i”]"/>
          <p:cNvSpPr txBox="1"/>
          <p:nvPr/>
        </p:nvSpPr>
        <p:spPr>
          <a:xfrm>
            <a:off x="1098401" y="6470649"/>
            <a:ext cx="1943398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probs[“i”]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len, in, for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len, in, for</a:t>
            </a:r>
          </a:p>
        </p:txBody>
      </p:sp>
      <p:sp>
        <p:nvSpPr>
          <p:cNvPr id="148" name="num_words = {0:“zero”, 1:”one”, 2:”two”, 3:”three”}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540877" cy="7684494"/>
          </a:xfrm>
          <a:prstGeom prst="rect">
            <a:avLst/>
          </a:prstGeom>
        </p:spPr>
        <p:txBody>
          <a:bodyPr anchor="t"/>
          <a:lstStyle/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num_words = {0:“zero”, 1:”one”, 2:”two”, 3:”three”}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br/>
            <a:r>
              <a:t>print(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len(num_words)</a:t>
            </a:r>
            <a:r>
              <a:t>)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br/>
            <a:r>
              <a:t>print(1 in num_words)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br/>
            <a:r>
              <a:t>print(“one” in num_words)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br/>
            <a:endParaRPr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for x in num_words: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    print(x)</a:t>
            </a:r>
          </a:p>
        </p:txBody>
      </p:sp>
      <p:sp>
        <p:nvSpPr>
          <p:cNvPr id="149" name="Arrow"/>
          <p:cNvSpPr/>
          <p:nvPr/>
        </p:nvSpPr>
        <p:spPr>
          <a:xfrm>
            <a:off x="5867400" y="2559050"/>
            <a:ext cx="1270000" cy="12700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50" name="4"/>
          <p:cNvSpPr txBox="1"/>
          <p:nvPr/>
        </p:nvSpPr>
        <p:spPr>
          <a:xfrm>
            <a:off x="7724626" y="2794000"/>
            <a:ext cx="476548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/>
            </a:lvl1pPr>
          </a:lstStyle>
          <a:p>
            <a:r>
              <a:t>4</a:t>
            </a:r>
          </a:p>
        </p:txBody>
      </p:sp>
    </p:spTree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Sequence Data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Sequence Data</a:t>
            </a:r>
          </a:p>
        </p:txBody>
      </p:sp>
      <p:sp>
        <p:nvSpPr>
          <p:cNvPr id="653" name="dict for “t”:…"/>
          <p:cNvSpPr txBox="1"/>
          <p:nvPr/>
        </p:nvSpPr>
        <p:spPr>
          <a:xfrm>
            <a:off x="7219652" y="3994150"/>
            <a:ext cx="3772496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dict for “t”: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{“h”: 0.5, “i”: 0.5}</a:t>
            </a:r>
          </a:p>
        </p:txBody>
      </p:sp>
      <p:sp>
        <p:nvSpPr>
          <p:cNvPr id="654" name="dict for “q”:…"/>
          <p:cNvSpPr txBox="1"/>
          <p:nvPr/>
        </p:nvSpPr>
        <p:spPr>
          <a:xfrm>
            <a:off x="7206952" y="7070204"/>
            <a:ext cx="2052490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dict for “q”: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{“u”: 1.0}</a:t>
            </a:r>
          </a:p>
        </p:txBody>
      </p:sp>
      <p:sp>
        <p:nvSpPr>
          <p:cNvPr id="655" name="Imagine a next-letter probability…"/>
          <p:cNvSpPr txBox="1"/>
          <p:nvPr/>
        </p:nvSpPr>
        <p:spPr>
          <a:xfrm>
            <a:off x="6759302" y="1562100"/>
            <a:ext cx="5328196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Imagine a next-letter probability</a:t>
            </a:r>
          </a:p>
          <a:p>
            <a:r>
              <a:t>dictionary for every letter</a:t>
            </a:r>
          </a:p>
        </p:txBody>
      </p:sp>
      <p:sp>
        <p:nvSpPr>
          <p:cNvPr id="656" name="dict for “u”:…"/>
          <p:cNvSpPr txBox="1"/>
          <p:nvPr/>
        </p:nvSpPr>
        <p:spPr>
          <a:xfrm>
            <a:off x="7206952" y="2767114"/>
            <a:ext cx="2052192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dict for “u”: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{“i”: 1.0}</a:t>
            </a:r>
          </a:p>
        </p:txBody>
      </p:sp>
      <p:sp>
        <p:nvSpPr>
          <p:cNvPr id="657" name="dict for “i”:…"/>
          <p:cNvSpPr txBox="1"/>
          <p:nvPr/>
        </p:nvSpPr>
        <p:spPr>
          <a:xfrm>
            <a:off x="7163742" y="5348027"/>
            <a:ext cx="4138316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dict for “i”: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{“c”: 0.25, “g”: 0.25,</a:t>
            </a:r>
            <a:br/>
            <a:r>
              <a:t>“s”: 0.25, “e”: 0.25}</a:t>
            </a:r>
          </a:p>
        </p:txBody>
      </p:sp>
      <p:sp>
        <p:nvSpPr>
          <p:cNvPr id="658" name="…"/>
          <p:cNvSpPr txBox="1"/>
          <p:nvPr/>
        </p:nvSpPr>
        <p:spPr>
          <a:xfrm>
            <a:off x="7731966" y="8157539"/>
            <a:ext cx="904876" cy="1536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800"/>
            </a:lvl1pPr>
          </a:lstStyle>
          <a:p>
            <a:r>
              <a:t>…</a:t>
            </a:r>
          </a:p>
        </p:txBody>
      </p:sp>
      <p:sp>
        <p:nvSpPr>
          <p:cNvPr id="659" name="Organize all the dicts with a dict:"/>
          <p:cNvSpPr txBox="1"/>
          <p:nvPr/>
        </p:nvSpPr>
        <p:spPr>
          <a:xfrm>
            <a:off x="656009" y="1555749"/>
            <a:ext cx="519038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Organize all the dicts with a dict:</a:t>
            </a:r>
          </a:p>
        </p:txBody>
      </p:sp>
      <p:sp>
        <p:nvSpPr>
          <p:cNvPr id="660" name="probs = {…"/>
          <p:cNvSpPr txBox="1"/>
          <p:nvPr/>
        </p:nvSpPr>
        <p:spPr>
          <a:xfrm>
            <a:off x="907752" y="2228205"/>
            <a:ext cx="5784504" cy="304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probs = {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  “u”: {“i”: 1.0},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  “t”: {“h”: 0.5, “i”: 0.5}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  “i”: </a:t>
            </a:r>
            <a:r>
              <a: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{“c”: 0.25, “g”: 0.25,</a:t>
            </a:r>
            <a:br>
              <a: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</a:br>
            <a:r>
              <a: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        “s”: 0.25, “e”: 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0.25</a:t>
            </a:r>
            <a:r>
              <a: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}</a:t>
            </a:r>
            <a:r>
              <a:t>,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  “q”: {“u”: 1.0},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  …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}</a:t>
            </a:r>
          </a:p>
        </p:txBody>
      </p:sp>
      <p:sp>
        <p:nvSpPr>
          <p:cNvPr id="661" name="probs[“i”][“e”]    0.25…"/>
          <p:cNvSpPr txBox="1"/>
          <p:nvPr/>
        </p:nvSpPr>
        <p:spPr>
          <a:xfrm>
            <a:off x="1098401" y="6470650"/>
            <a:ext cx="4504135" cy="191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probs[“i”]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[“e”]    </a:t>
            </a:r>
            <a:r>
              <a:rPr b="0">
                <a:solidFill>
                  <a:srgbClr val="000000"/>
                </a:solidFill>
              </a:rPr>
              <a:t>0.25</a:t>
            </a:r>
          </a:p>
          <a:p>
            <a:pPr algn="l">
              <a:def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b="0">
              <a:solidFill>
                <a:srgbClr val="000000"/>
              </a:solidFill>
            </a:endParaRPr>
          </a:p>
          <a:p>
            <a:pPr algn="l">
              <a:def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b="0">
              <a:solidFill>
                <a:srgbClr val="000000"/>
              </a:solidFill>
            </a:endParaRPr>
          </a:p>
          <a:p>
            <a:pPr algn="l">
              <a:def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defRPr>
            </a:pPr>
            <a:r>
              <a:rPr b="0">
                <a:solidFill>
                  <a:srgbClr val="000000"/>
                </a:solidFill>
              </a:rPr>
              <a:t>There is a 25% probability that</a:t>
            </a:r>
            <a:br>
              <a:rPr b="0">
                <a:solidFill>
                  <a:srgbClr val="000000"/>
                </a:solidFill>
              </a:rPr>
            </a:br>
            <a:r>
              <a:rPr b="0">
                <a:solidFill>
                  <a:srgbClr val="000000"/>
                </a:solidFill>
              </a:rPr>
              <a:t>the letter following an “i” is an “e”</a:t>
            </a:r>
          </a:p>
        </p:txBody>
      </p:sp>
      <p:sp>
        <p:nvSpPr>
          <p:cNvPr id="662" name="Arrow"/>
          <p:cNvSpPr/>
          <p:nvPr/>
        </p:nvSpPr>
        <p:spPr>
          <a:xfrm>
            <a:off x="4013200" y="6511241"/>
            <a:ext cx="461059" cy="461059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Vocabulary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Vocabulary</a:t>
            </a:r>
          </a:p>
        </p:txBody>
      </p:sp>
      <p:sp>
        <p:nvSpPr>
          <p:cNvPr id="665" name="probs = {…"/>
          <p:cNvSpPr txBox="1"/>
          <p:nvPr/>
        </p:nvSpPr>
        <p:spPr>
          <a:xfrm>
            <a:off x="907752" y="2228205"/>
            <a:ext cx="5784504" cy="304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probs = {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  “u”: {“i”: 1.0},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  “t”: {“h”: 0.5, “i”: 0.5}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  “i”: </a:t>
            </a:r>
            <a:r>
              <a: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{“c”: 0.25, “g”: 0.25,</a:t>
            </a:r>
            <a:br>
              <a: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</a:br>
            <a:r>
              <a: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        “s”: 0.25, “e”: 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0.25</a:t>
            </a:r>
            <a:r>
              <a: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}</a:t>
            </a:r>
            <a:r>
              <a:t>,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  “q”: {“u”: 1.0},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  …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}</a:t>
            </a:r>
          </a:p>
        </p:txBody>
      </p:sp>
      <p:sp>
        <p:nvSpPr>
          <p:cNvPr id="666" name="Callout"/>
          <p:cNvSpPr/>
          <p:nvPr/>
        </p:nvSpPr>
        <p:spPr>
          <a:xfrm>
            <a:off x="711200" y="2222500"/>
            <a:ext cx="6726635" cy="30595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91" y="0"/>
                </a:moveTo>
                <a:cubicBezTo>
                  <a:pt x="219" y="0"/>
                  <a:pt x="0" y="482"/>
                  <a:pt x="0" y="1079"/>
                </a:cubicBezTo>
                <a:lnTo>
                  <a:pt x="0" y="20518"/>
                </a:lnTo>
                <a:cubicBezTo>
                  <a:pt x="0" y="21115"/>
                  <a:pt x="219" y="21600"/>
                  <a:pt x="491" y="21600"/>
                </a:cubicBezTo>
                <a:lnTo>
                  <a:pt x="19074" y="21600"/>
                </a:lnTo>
                <a:cubicBezTo>
                  <a:pt x="19345" y="21600"/>
                  <a:pt x="19566" y="21115"/>
                  <a:pt x="19566" y="20518"/>
                </a:cubicBezTo>
                <a:lnTo>
                  <a:pt x="19566" y="13668"/>
                </a:lnTo>
                <a:lnTo>
                  <a:pt x="21600" y="11507"/>
                </a:lnTo>
                <a:lnTo>
                  <a:pt x="19566" y="9350"/>
                </a:lnTo>
                <a:lnTo>
                  <a:pt x="19566" y="1079"/>
                </a:lnTo>
                <a:cubicBezTo>
                  <a:pt x="19566" y="482"/>
                  <a:pt x="19345" y="0"/>
                  <a:pt x="19074" y="0"/>
                </a:cubicBezTo>
                <a:lnTo>
                  <a:pt x="491" y="0"/>
                </a:lnTo>
                <a:close/>
              </a:path>
            </a:pathLst>
          </a:cu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667" name="The collection of transition probabilities like this is sometimes called a “stochastic matrix”"/>
          <p:cNvSpPr txBox="1"/>
          <p:nvPr/>
        </p:nvSpPr>
        <p:spPr>
          <a:xfrm>
            <a:off x="7708900" y="3136899"/>
            <a:ext cx="3476625" cy="152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0"/>
            </a:pPr>
            <a:r>
              <a:t>The collection of transition</a:t>
            </a:r>
            <a:br/>
            <a:r>
              <a:t>probabilities like this is</a:t>
            </a:r>
            <a:br/>
            <a:r>
              <a:t>sometimes called a</a:t>
            </a:r>
            <a:br/>
            <a:r>
              <a:rPr>
                <a:solidFill>
                  <a:schemeClr val="accent1"/>
                </a:solidFill>
              </a:rPr>
              <a:t>“stochastic matrix”</a:t>
            </a:r>
          </a:p>
        </p:txBody>
      </p:sp>
      <p:sp>
        <p:nvSpPr>
          <p:cNvPr id="668" name="Processes that make probabilistic transitions…"/>
          <p:cNvSpPr txBox="1"/>
          <p:nvPr/>
        </p:nvSpPr>
        <p:spPr>
          <a:xfrm>
            <a:off x="4504283" y="6840234"/>
            <a:ext cx="5819032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0"/>
            </a:pPr>
            <a:r>
              <a:t>Processes that make probabilistic transitions</a:t>
            </a:r>
          </a:p>
          <a:p>
            <a:pPr algn="l">
              <a:defRPr b="0"/>
            </a:pPr>
            <a:r>
              <a:t>like this (e.g., from one letter to the next) are</a:t>
            </a:r>
          </a:p>
          <a:p>
            <a:pPr algn="l">
              <a:defRPr b="0"/>
            </a:pPr>
            <a:r>
              <a:t>called </a:t>
            </a:r>
            <a:r>
              <a:rPr>
                <a:solidFill>
                  <a:schemeClr val="accent1"/>
                </a:solidFill>
              </a:rPr>
              <a:t>“Markov chains”</a:t>
            </a:r>
          </a:p>
        </p:txBody>
      </p:sp>
    </p:spTree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Random Text Generation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Random Text Generation</a:t>
            </a:r>
          </a:p>
        </p:txBody>
      </p:sp>
      <p:pic>
        <p:nvPicPr>
          <p:cNvPr id="67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5250" y="1232222"/>
            <a:ext cx="6845300" cy="1739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672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2050" y="3356136"/>
            <a:ext cx="6769100" cy="1727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673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6500" y="5467350"/>
            <a:ext cx="6680200" cy="2819400"/>
          </a:xfrm>
          <a:prstGeom prst="rect">
            <a:avLst/>
          </a:prstGeom>
          <a:ln w="12700">
            <a:miter lim="400000"/>
          </a:ln>
        </p:spPr>
      </p:pic>
      <p:sp>
        <p:nvSpPr>
          <p:cNvPr id="674" name="Examples from A Mind at Play, by Soni and Goodman"/>
          <p:cNvSpPr txBox="1"/>
          <p:nvPr/>
        </p:nvSpPr>
        <p:spPr>
          <a:xfrm>
            <a:off x="3217391" y="8953425"/>
            <a:ext cx="6570018" cy="4573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/>
            </a:pPr>
            <a:r>
              <a:t>Examples from </a:t>
            </a:r>
            <a:r>
              <a:rPr i="1"/>
              <a:t>A Mind at Play</a:t>
            </a:r>
            <a:r>
              <a:t>, by Soni and Goodman</a:t>
            </a:r>
          </a:p>
        </p:txBody>
      </p:sp>
      <p:sp>
        <p:nvSpPr>
          <p:cNvPr id="675" name="which looks…"/>
          <p:cNvSpPr txBox="1"/>
          <p:nvPr/>
        </p:nvSpPr>
        <p:spPr>
          <a:xfrm>
            <a:off x="1028154" y="3622836"/>
            <a:ext cx="2007692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which looks</a:t>
            </a:r>
          </a:p>
          <a:p>
            <a: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closest to</a:t>
            </a:r>
          </a:p>
          <a:p>
            <a: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English?</a:t>
            </a:r>
          </a:p>
        </p:txBody>
      </p:sp>
      <p:sp>
        <p:nvSpPr>
          <p:cNvPr id="676" name="1"/>
          <p:cNvSpPr/>
          <p:nvPr/>
        </p:nvSpPr>
        <p:spPr>
          <a:xfrm>
            <a:off x="3987800" y="1739131"/>
            <a:ext cx="726083" cy="726083"/>
          </a:xfrm>
          <a:prstGeom prst="ellipse">
            <a:avLst/>
          </a:prstGeom>
          <a:solidFill>
            <a:schemeClr val="accent4">
              <a:hueOff val="-1081314"/>
              <a:satOff val="4338"/>
              <a:lumOff val="-8931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1</a:t>
            </a:r>
          </a:p>
        </p:txBody>
      </p:sp>
      <p:sp>
        <p:nvSpPr>
          <p:cNvPr id="677" name="2"/>
          <p:cNvSpPr/>
          <p:nvPr/>
        </p:nvSpPr>
        <p:spPr>
          <a:xfrm>
            <a:off x="3987800" y="3847331"/>
            <a:ext cx="726083" cy="726083"/>
          </a:xfrm>
          <a:prstGeom prst="ellipse">
            <a:avLst/>
          </a:prstGeom>
          <a:solidFill>
            <a:schemeClr val="accent4">
              <a:hueOff val="-1081314"/>
              <a:satOff val="4338"/>
              <a:lumOff val="-8931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2</a:t>
            </a:r>
          </a:p>
        </p:txBody>
      </p:sp>
      <p:sp>
        <p:nvSpPr>
          <p:cNvPr id="678" name="3"/>
          <p:cNvSpPr/>
          <p:nvPr/>
        </p:nvSpPr>
        <p:spPr>
          <a:xfrm>
            <a:off x="3987800" y="6488931"/>
            <a:ext cx="726083" cy="726083"/>
          </a:xfrm>
          <a:prstGeom prst="ellipse">
            <a:avLst/>
          </a:prstGeom>
          <a:solidFill>
            <a:schemeClr val="accent4">
              <a:hueOff val="-1081314"/>
              <a:satOff val="4338"/>
              <a:lumOff val="-8931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3</a:t>
            </a:r>
          </a:p>
        </p:txBody>
      </p:sp>
    </p:spTree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Random Text Generation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Random Text Generation</a:t>
            </a:r>
          </a:p>
        </p:txBody>
      </p:sp>
      <p:pic>
        <p:nvPicPr>
          <p:cNvPr id="68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5250" y="1232222"/>
            <a:ext cx="6845300" cy="1739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682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2050" y="3356136"/>
            <a:ext cx="6769100" cy="1727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683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6500" y="5467350"/>
            <a:ext cx="6680200" cy="2819400"/>
          </a:xfrm>
          <a:prstGeom prst="rect">
            <a:avLst/>
          </a:prstGeom>
          <a:ln w="12700">
            <a:miter lim="400000"/>
          </a:ln>
        </p:spPr>
      </p:pic>
      <p:sp>
        <p:nvSpPr>
          <p:cNvPr id="684" name="Examples from A Mind at Play, by Soni and Goodman"/>
          <p:cNvSpPr txBox="1"/>
          <p:nvPr/>
        </p:nvSpPr>
        <p:spPr>
          <a:xfrm>
            <a:off x="3217391" y="8953425"/>
            <a:ext cx="6570018" cy="4573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/>
            </a:pPr>
            <a:r>
              <a:t>Examples from </a:t>
            </a:r>
            <a:r>
              <a:rPr i="1"/>
              <a:t>A Mind at Play</a:t>
            </a:r>
            <a:r>
              <a:t>, by Soni and Goodman</a:t>
            </a:r>
          </a:p>
        </p:txBody>
      </p:sp>
      <p:sp>
        <p:nvSpPr>
          <p:cNvPr id="685" name="all letters equally likely"/>
          <p:cNvSpPr txBox="1"/>
          <p:nvPr/>
        </p:nvSpPr>
        <p:spPr>
          <a:xfrm>
            <a:off x="913680" y="1873572"/>
            <a:ext cx="370984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all letters equally likely</a:t>
            </a:r>
          </a:p>
        </p:txBody>
      </p:sp>
      <p:sp>
        <p:nvSpPr>
          <p:cNvPr id="686" name="weighted random, based…"/>
          <p:cNvSpPr txBox="1"/>
          <p:nvPr/>
        </p:nvSpPr>
        <p:spPr>
          <a:xfrm>
            <a:off x="771475" y="3635536"/>
            <a:ext cx="3994250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weighted random, based</a:t>
            </a:r>
          </a:p>
          <a:p>
            <a: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on frequency in a text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(implement with dict)</a:t>
            </a:r>
          </a:p>
        </p:txBody>
      </p:sp>
      <p:sp>
        <p:nvSpPr>
          <p:cNvPr id="687" name="probability of each letter…"/>
          <p:cNvSpPr txBox="1"/>
          <p:nvPr/>
        </p:nvSpPr>
        <p:spPr>
          <a:xfrm>
            <a:off x="522808" y="6292849"/>
            <a:ext cx="4085184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probability of each letter</a:t>
            </a:r>
          </a:p>
          <a:p>
            <a: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based on previous letter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(implement with dict of dicts)</a:t>
            </a:r>
          </a:p>
        </p:txBody>
      </p:sp>
      <p:sp>
        <p:nvSpPr>
          <p:cNvPr id="688" name="Rectangle"/>
          <p:cNvSpPr/>
          <p:nvPr/>
        </p:nvSpPr>
        <p:spPr>
          <a:xfrm>
            <a:off x="5092700" y="5480050"/>
            <a:ext cx="733674" cy="520700"/>
          </a:xfrm>
          <a:prstGeom prst="rect">
            <a:avLst/>
          </a:prstGeom>
          <a:ln w="254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689" name="Rectangle"/>
          <p:cNvSpPr/>
          <p:nvPr/>
        </p:nvSpPr>
        <p:spPr>
          <a:xfrm>
            <a:off x="9080500" y="5480050"/>
            <a:ext cx="869058" cy="520700"/>
          </a:xfrm>
          <a:prstGeom prst="rect">
            <a:avLst/>
          </a:prstGeom>
          <a:ln w="254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690" name="Rectangle"/>
          <p:cNvSpPr/>
          <p:nvPr/>
        </p:nvSpPr>
        <p:spPr>
          <a:xfrm>
            <a:off x="9347200" y="6616700"/>
            <a:ext cx="595412" cy="520700"/>
          </a:xfrm>
          <a:prstGeom prst="rect">
            <a:avLst/>
          </a:prstGeom>
          <a:ln w="254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691" name="Rectangle"/>
          <p:cNvSpPr/>
          <p:nvPr/>
        </p:nvSpPr>
        <p:spPr>
          <a:xfrm>
            <a:off x="7480300" y="6076950"/>
            <a:ext cx="595412" cy="520700"/>
          </a:xfrm>
          <a:prstGeom prst="rect">
            <a:avLst/>
          </a:prstGeom>
          <a:ln w="254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692" name="Rectangle"/>
          <p:cNvSpPr/>
          <p:nvPr/>
        </p:nvSpPr>
        <p:spPr>
          <a:xfrm>
            <a:off x="9791700" y="7112000"/>
            <a:ext cx="1189832" cy="520700"/>
          </a:xfrm>
          <a:prstGeom prst="rect">
            <a:avLst/>
          </a:prstGeom>
          <a:ln w="254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6" name="Image"/>
          <p:cNvGrpSpPr/>
          <p:nvPr/>
        </p:nvGrpSpPr>
        <p:grpSpPr>
          <a:xfrm>
            <a:off x="457200" y="5645150"/>
            <a:ext cx="8174350" cy="3374728"/>
            <a:chOff x="0" y="0"/>
            <a:chExt cx="8174349" cy="3374727"/>
          </a:xfrm>
        </p:grpSpPr>
        <p:pic>
          <p:nvPicPr>
            <p:cNvPr id="695" name="Image" descr="Image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7000" y="88900"/>
              <a:ext cx="7920350" cy="3044528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694" name="Image" descr="Image"/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8174350" cy="3374728"/>
            </a:xfrm>
            <a:prstGeom prst="rect">
              <a:avLst/>
            </a:prstGeom>
            <a:effectLst/>
          </p:spPr>
        </p:pic>
      </p:grpSp>
      <p:sp>
        <p:nvSpPr>
          <p:cNvPr id="697" name="Hypothetical Use Case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Hypothetical Use Case</a:t>
            </a:r>
          </a:p>
        </p:txBody>
      </p:sp>
      <p:sp>
        <p:nvSpPr>
          <p:cNvPr id="698" name="GATACAGATACAGATACA"/>
          <p:cNvSpPr txBox="1"/>
          <p:nvPr/>
        </p:nvSpPr>
        <p:spPr>
          <a:xfrm>
            <a:off x="2525762" y="2711449"/>
            <a:ext cx="3406676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GATACAGATACAGATACA</a:t>
            </a:r>
          </a:p>
        </p:txBody>
      </p:sp>
      <p:sp>
        <p:nvSpPr>
          <p:cNvPr id="699" name="GCTATAGCTATAGCGCGC"/>
          <p:cNvSpPr txBox="1"/>
          <p:nvPr/>
        </p:nvSpPr>
        <p:spPr>
          <a:xfrm>
            <a:off x="2525762" y="3460749"/>
            <a:ext cx="3406676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GCTATAGCTATAGCGCGC</a:t>
            </a:r>
          </a:p>
        </p:txBody>
      </p:sp>
      <p:sp>
        <p:nvSpPr>
          <p:cNvPr id="700" name="AAAATTTTAAAATTTTAAAA"/>
          <p:cNvSpPr txBox="1"/>
          <p:nvPr/>
        </p:nvSpPr>
        <p:spPr>
          <a:xfrm>
            <a:off x="2342852" y="4222749"/>
            <a:ext cx="3772496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AAAATTTTAAAATTTTAAAA</a:t>
            </a:r>
          </a:p>
        </p:txBody>
      </p:sp>
      <p:sp>
        <p:nvSpPr>
          <p:cNvPr id="701" name="DNA sequences"/>
          <p:cNvSpPr txBox="1"/>
          <p:nvPr/>
        </p:nvSpPr>
        <p:spPr>
          <a:xfrm>
            <a:off x="2949773" y="1891581"/>
            <a:ext cx="255865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DNA sequences</a:t>
            </a:r>
          </a:p>
        </p:txBody>
      </p:sp>
      <p:sp>
        <p:nvSpPr>
          <p:cNvPr id="702" name="Arrow"/>
          <p:cNvSpPr/>
          <p:nvPr/>
        </p:nvSpPr>
        <p:spPr>
          <a:xfrm>
            <a:off x="6553200" y="2700982"/>
            <a:ext cx="2117081" cy="1989436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703" name="stochastic model"/>
          <p:cNvSpPr/>
          <p:nvPr/>
        </p:nvSpPr>
        <p:spPr>
          <a:xfrm>
            <a:off x="9309100" y="3060700"/>
            <a:ext cx="2863305" cy="127000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stochastic model</a:t>
            </a:r>
          </a:p>
        </p:txBody>
      </p:sp>
      <p:sp>
        <p:nvSpPr>
          <p:cNvPr id="704" name="Arrow"/>
          <p:cNvSpPr/>
          <p:nvPr/>
        </p:nvSpPr>
        <p:spPr>
          <a:xfrm rot="5400000">
            <a:off x="9682212" y="4961582"/>
            <a:ext cx="2117081" cy="1989436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705" name="CATCATC?TC?TCATC?TCAT"/>
          <p:cNvSpPr txBox="1"/>
          <p:nvPr/>
        </p:nvSpPr>
        <p:spPr>
          <a:xfrm>
            <a:off x="8763049" y="7397749"/>
            <a:ext cx="3955406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CATCATC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?</a:t>
            </a:r>
            <a:r>
              <a:t>TC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?</a:t>
            </a:r>
            <a:r>
              <a:t>TCATC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?</a:t>
            </a:r>
            <a:r>
              <a:t>TCAT</a:t>
            </a:r>
          </a:p>
        </p:txBody>
      </p:sp>
      <p:sp>
        <p:nvSpPr>
          <p:cNvPr id="706" name="synthetic sequences,…"/>
          <p:cNvSpPr txBox="1"/>
          <p:nvPr/>
        </p:nvSpPr>
        <p:spPr>
          <a:xfrm>
            <a:off x="9045302" y="8444780"/>
            <a:ext cx="3390901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synthetic sequences,</a:t>
            </a:r>
          </a:p>
          <a:p>
            <a:r>
              <a:t>filling in gaps</a:t>
            </a:r>
          </a:p>
        </p:txBody>
      </p:sp>
      <p:sp>
        <p:nvSpPr>
          <p:cNvPr id="707" name="CATCATCATCATCATCATCAT"/>
          <p:cNvSpPr txBox="1"/>
          <p:nvPr/>
        </p:nvSpPr>
        <p:spPr>
          <a:xfrm>
            <a:off x="8763049" y="7778749"/>
            <a:ext cx="3955406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CATCATCATCATCATCATCAT</a:t>
            </a:r>
          </a:p>
        </p:txBody>
      </p:sp>
    </p:spTree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Demo 4: Conditional Letter Frequency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Demo 4: Conditional Letter Frequency</a:t>
            </a:r>
          </a:p>
        </p:txBody>
      </p:sp>
      <p:sp>
        <p:nvSpPr>
          <p:cNvPr id="710" name="Goal: if we look at given letter, what is the next letter likely to be?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540877" cy="7684494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buSzTx/>
              <a:buNone/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Goal: if we look at given letter, what is the next letter likely to be?</a:t>
            </a:r>
          </a:p>
          <a:p>
            <a:pPr marL="0" lvl="5" indent="0">
              <a:buSzTx/>
              <a:buNone/>
            </a:pPr>
            <a:r>
              <a:rPr b="1"/>
              <a:t>Input</a:t>
            </a:r>
            <a:r>
              <a:t>: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t>Plaintext of book (from Project Gutenberg)</a:t>
            </a:r>
          </a:p>
          <a:p>
            <a:pPr marL="0" lvl="5" indent="0">
              <a:buSzTx/>
              <a:buNone/>
            </a:pPr>
            <a:r>
              <a:rPr b="1"/>
              <a:t>Output</a:t>
            </a:r>
            <a:r>
              <a:t>: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t>Transition probabilities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t>Randomly generated text, based on probabilities</a:t>
            </a:r>
          </a:p>
        </p:txBody>
      </p:sp>
    </p:spTree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Weighted Random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Weighted Random</a:t>
            </a:r>
          </a:p>
        </p:txBody>
      </p:sp>
      <p:sp>
        <p:nvSpPr>
          <p:cNvPr id="713" name="transitions = {     “up”: 0.2,     “down”: 0.1,     “flat”: 0.7 }"/>
          <p:cNvSpPr txBox="1">
            <a:spLocks noGrp="1"/>
          </p:cNvSpPr>
          <p:nvPr>
            <p:ph type="body" sz="half" idx="1"/>
          </p:nvPr>
        </p:nvSpPr>
        <p:spPr>
          <a:xfrm>
            <a:off x="952500" y="1587896"/>
            <a:ext cx="11540877" cy="2298801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buSzTx/>
              <a:buNone/>
              <a:defRPr sz="2500">
                <a:latin typeface="Courier"/>
                <a:ea typeface="Courier"/>
                <a:cs typeface="Courier"/>
                <a:sym typeface="Courier"/>
              </a:defRPr>
            </a:pPr>
            <a:r>
              <a:t>transitions = {</a:t>
            </a:r>
            <a:br/>
            <a:r>
              <a:t>    “up”: 0.2,</a:t>
            </a:r>
            <a:br/>
            <a:r>
              <a:t>    “down”: 0.1,</a:t>
            </a:r>
            <a:br/>
            <a:r>
              <a:t>    “flat”: 0.7</a:t>
            </a:r>
            <a:br/>
            <a:r>
              <a:t>}</a:t>
            </a:r>
          </a:p>
        </p:txBody>
      </p:sp>
    </p:spTree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Weighted Random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Weighted Random</a:t>
            </a:r>
          </a:p>
        </p:txBody>
      </p:sp>
      <p:sp>
        <p:nvSpPr>
          <p:cNvPr id="716" name="transitions = {     “up”: 0.2,     “down”: 0.1,     “flat”: 0.7 }"/>
          <p:cNvSpPr txBox="1">
            <a:spLocks noGrp="1"/>
          </p:cNvSpPr>
          <p:nvPr>
            <p:ph type="body" sz="half" idx="1"/>
          </p:nvPr>
        </p:nvSpPr>
        <p:spPr>
          <a:xfrm>
            <a:off x="952500" y="1587896"/>
            <a:ext cx="11540877" cy="2298801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buSzTx/>
              <a:buNone/>
              <a:defRPr sz="2500">
                <a:latin typeface="Courier"/>
                <a:ea typeface="Courier"/>
                <a:cs typeface="Courier"/>
                <a:sym typeface="Courier"/>
              </a:defRPr>
            </a:pPr>
            <a:r>
              <a:t>transitions = {</a:t>
            </a:r>
            <a:br/>
            <a:r>
              <a:t>    “up”: 0.2,</a:t>
            </a:r>
            <a:br/>
            <a:r>
              <a:t>    “down”: 0.1,</a:t>
            </a:r>
            <a:br/>
            <a:r>
              <a:t>    “flat”: 0.7</a:t>
            </a:r>
            <a:br/>
            <a:r>
              <a:t>}</a:t>
            </a:r>
          </a:p>
        </p:txBody>
      </p:sp>
      <p:sp>
        <p:nvSpPr>
          <p:cNvPr id="717" name="Line"/>
          <p:cNvSpPr/>
          <p:nvPr/>
        </p:nvSpPr>
        <p:spPr>
          <a:xfrm>
            <a:off x="5878338" y="7848600"/>
            <a:ext cx="6455124" cy="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718" name="up"/>
          <p:cNvSpPr/>
          <p:nvPr/>
        </p:nvSpPr>
        <p:spPr>
          <a:xfrm>
            <a:off x="6208538" y="6387383"/>
            <a:ext cx="1067297" cy="1270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up</a:t>
            </a:r>
          </a:p>
        </p:txBody>
      </p:sp>
      <p:sp>
        <p:nvSpPr>
          <p:cNvPr id="719" name="down"/>
          <p:cNvSpPr/>
          <p:nvPr/>
        </p:nvSpPr>
        <p:spPr>
          <a:xfrm rot="16200000">
            <a:off x="6956114" y="6758995"/>
            <a:ext cx="1270001" cy="526777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down</a:t>
            </a:r>
          </a:p>
        </p:txBody>
      </p:sp>
      <p:sp>
        <p:nvSpPr>
          <p:cNvPr id="720" name="flat"/>
          <p:cNvSpPr/>
          <p:nvPr/>
        </p:nvSpPr>
        <p:spPr>
          <a:xfrm>
            <a:off x="7906394" y="6387383"/>
            <a:ext cx="3735488" cy="1270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flat</a:t>
            </a:r>
          </a:p>
        </p:txBody>
      </p:sp>
      <p:sp>
        <p:nvSpPr>
          <p:cNvPr id="721" name="probabilities"/>
          <p:cNvSpPr txBox="1"/>
          <p:nvPr/>
        </p:nvSpPr>
        <p:spPr>
          <a:xfrm>
            <a:off x="7906146" y="8381999"/>
            <a:ext cx="205308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probabilities</a:t>
            </a:r>
          </a:p>
        </p:txBody>
      </p:sp>
      <p:sp>
        <p:nvSpPr>
          <p:cNvPr id="722" name="0"/>
          <p:cNvSpPr txBox="1"/>
          <p:nvPr/>
        </p:nvSpPr>
        <p:spPr>
          <a:xfrm>
            <a:off x="6073526" y="7950199"/>
            <a:ext cx="2954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</a:t>
            </a:r>
          </a:p>
        </p:txBody>
      </p:sp>
      <p:sp>
        <p:nvSpPr>
          <p:cNvPr id="723" name="1"/>
          <p:cNvSpPr txBox="1"/>
          <p:nvPr/>
        </p:nvSpPr>
        <p:spPr>
          <a:xfrm>
            <a:off x="11496426" y="7950199"/>
            <a:ext cx="2954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</a:t>
            </a:r>
          </a:p>
        </p:txBody>
      </p:sp>
      <p:sp>
        <p:nvSpPr>
          <p:cNvPr id="724" name="0.2"/>
          <p:cNvSpPr txBox="1"/>
          <p:nvPr/>
        </p:nvSpPr>
        <p:spPr>
          <a:xfrm>
            <a:off x="7024757" y="7950199"/>
            <a:ext cx="5621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0.2</a:t>
            </a:r>
          </a:p>
        </p:txBody>
      </p:sp>
      <p:sp>
        <p:nvSpPr>
          <p:cNvPr id="725" name="0.4"/>
          <p:cNvSpPr txBox="1"/>
          <p:nvPr/>
        </p:nvSpPr>
        <p:spPr>
          <a:xfrm>
            <a:off x="8109336" y="7950199"/>
            <a:ext cx="5621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0.4</a:t>
            </a:r>
          </a:p>
        </p:txBody>
      </p:sp>
      <p:sp>
        <p:nvSpPr>
          <p:cNvPr id="726" name="0.6"/>
          <p:cNvSpPr txBox="1"/>
          <p:nvPr/>
        </p:nvSpPr>
        <p:spPr>
          <a:xfrm>
            <a:off x="9193917" y="7950199"/>
            <a:ext cx="56212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0.6</a:t>
            </a:r>
          </a:p>
        </p:txBody>
      </p:sp>
      <p:sp>
        <p:nvSpPr>
          <p:cNvPr id="727" name="0.8"/>
          <p:cNvSpPr txBox="1"/>
          <p:nvPr/>
        </p:nvSpPr>
        <p:spPr>
          <a:xfrm>
            <a:off x="10278496" y="7950199"/>
            <a:ext cx="5621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0.8</a:t>
            </a:r>
          </a:p>
        </p:txBody>
      </p:sp>
    </p:spTree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Weighted Random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Weighted Random</a:t>
            </a:r>
          </a:p>
        </p:txBody>
      </p:sp>
      <p:sp>
        <p:nvSpPr>
          <p:cNvPr id="730" name="transitions = {     “up”: 0.2,     “down”: 0.1,     “flat”: 0.7 }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540877" cy="5006193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buSzTx/>
              <a:buNone/>
              <a:defRPr sz="2500">
                <a:latin typeface="Courier"/>
                <a:ea typeface="Courier"/>
                <a:cs typeface="Courier"/>
                <a:sym typeface="Courier"/>
              </a:defRPr>
            </a:pPr>
            <a:r>
              <a:t>transitions = {</a:t>
            </a:r>
            <a:br/>
            <a:r>
              <a:t>    “up”: 0.2,</a:t>
            </a:r>
            <a:br/>
            <a:r>
              <a:t>    “down”: 0.1,</a:t>
            </a:r>
            <a:br/>
            <a:r>
              <a:t>    “flat”: 0.7</a:t>
            </a:r>
            <a:br/>
            <a:r>
              <a:t>}</a:t>
            </a:r>
          </a:p>
          <a:p>
            <a:pPr marL="0" lvl="5" indent="0">
              <a:buSzTx/>
              <a:buNone/>
              <a:defRPr sz="2500">
                <a:latin typeface="Courier"/>
                <a:ea typeface="Courier"/>
                <a:cs typeface="Courier"/>
                <a:sym typeface="Courier"/>
              </a:defRPr>
            </a:pPr>
            <a:r>
              <a:t>x = random.random()</a:t>
            </a:r>
            <a:br/>
            <a:endParaRPr/>
          </a:p>
        </p:txBody>
      </p:sp>
      <p:sp>
        <p:nvSpPr>
          <p:cNvPr id="731" name="Line"/>
          <p:cNvSpPr/>
          <p:nvPr/>
        </p:nvSpPr>
        <p:spPr>
          <a:xfrm>
            <a:off x="5878338" y="7848600"/>
            <a:ext cx="6455124" cy="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732" name="up"/>
          <p:cNvSpPr/>
          <p:nvPr/>
        </p:nvSpPr>
        <p:spPr>
          <a:xfrm>
            <a:off x="6208538" y="6387383"/>
            <a:ext cx="1067297" cy="1270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up</a:t>
            </a:r>
          </a:p>
        </p:txBody>
      </p:sp>
      <p:sp>
        <p:nvSpPr>
          <p:cNvPr id="733" name="down"/>
          <p:cNvSpPr/>
          <p:nvPr/>
        </p:nvSpPr>
        <p:spPr>
          <a:xfrm rot="16200000">
            <a:off x="6956114" y="6758995"/>
            <a:ext cx="1270001" cy="526777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down</a:t>
            </a:r>
          </a:p>
        </p:txBody>
      </p:sp>
      <p:sp>
        <p:nvSpPr>
          <p:cNvPr id="734" name="flat"/>
          <p:cNvSpPr/>
          <p:nvPr/>
        </p:nvSpPr>
        <p:spPr>
          <a:xfrm>
            <a:off x="7906394" y="6387383"/>
            <a:ext cx="3735488" cy="1270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flat</a:t>
            </a:r>
          </a:p>
        </p:txBody>
      </p:sp>
      <p:sp>
        <p:nvSpPr>
          <p:cNvPr id="735" name="probabilities"/>
          <p:cNvSpPr txBox="1"/>
          <p:nvPr/>
        </p:nvSpPr>
        <p:spPr>
          <a:xfrm>
            <a:off x="7906146" y="8381999"/>
            <a:ext cx="205308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probabilities</a:t>
            </a:r>
          </a:p>
        </p:txBody>
      </p:sp>
      <p:sp>
        <p:nvSpPr>
          <p:cNvPr id="736" name="0"/>
          <p:cNvSpPr txBox="1"/>
          <p:nvPr/>
        </p:nvSpPr>
        <p:spPr>
          <a:xfrm>
            <a:off x="6073526" y="7950199"/>
            <a:ext cx="2954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</a:t>
            </a:r>
          </a:p>
        </p:txBody>
      </p:sp>
      <p:sp>
        <p:nvSpPr>
          <p:cNvPr id="737" name="1"/>
          <p:cNvSpPr txBox="1"/>
          <p:nvPr/>
        </p:nvSpPr>
        <p:spPr>
          <a:xfrm>
            <a:off x="11496426" y="7950199"/>
            <a:ext cx="2954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</a:t>
            </a:r>
          </a:p>
        </p:txBody>
      </p:sp>
      <p:sp>
        <p:nvSpPr>
          <p:cNvPr id="738" name="0.2"/>
          <p:cNvSpPr txBox="1"/>
          <p:nvPr/>
        </p:nvSpPr>
        <p:spPr>
          <a:xfrm>
            <a:off x="7024757" y="7950199"/>
            <a:ext cx="5621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0.2</a:t>
            </a:r>
          </a:p>
        </p:txBody>
      </p:sp>
      <p:sp>
        <p:nvSpPr>
          <p:cNvPr id="739" name="0.4"/>
          <p:cNvSpPr txBox="1"/>
          <p:nvPr/>
        </p:nvSpPr>
        <p:spPr>
          <a:xfrm>
            <a:off x="8109336" y="7950199"/>
            <a:ext cx="5621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0.4</a:t>
            </a:r>
          </a:p>
        </p:txBody>
      </p:sp>
      <p:sp>
        <p:nvSpPr>
          <p:cNvPr id="740" name="0.6"/>
          <p:cNvSpPr txBox="1"/>
          <p:nvPr/>
        </p:nvSpPr>
        <p:spPr>
          <a:xfrm>
            <a:off x="9193917" y="7950199"/>
            <a:ext cx="56212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0.6</a:t>
            </a:r>
          </a:p>
        </p:txBody>
      </p:sp>
      <p:sp>
        <p:nvSpPr>
          <p:cNvPr id="741" name="0.8"/>
          <p:cNvSpPr txBox="1"/>
          <p:nvPr/>
        </p:nvSpPr>
        <p:spPr>
          <a:xfrm>
            <a:off x="10278496" y="7950199"/>
            <a:ext cx="5621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0.8</a:t>
            </a:r>
          </a:p>
        </p:txBody>
      </p:sp>
    </p:spTree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Weighted Random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Weighted Random</a:t>
            </a:r>
          </a:p>
        </p:txBody>
      </p:sp>
      <p:sp>
        <p:nvSpPr>
          <p:cNvPr id="744" name="transitions = {     “up”: 0.2,     “down”: 0.1,     “flat”: 0.7 }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540877" cy="5006193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buSzTx/>
              <a:buNone/>
              <a:defRPr sz="2500">
                <a:latin typeface="Courier"/>
                <a:ea typeface="Courier"/>
                <a:cs typeface="Courier"/>
                <a:sym typeface="Courier"/>
              </a:defRPr>
            </a:pPr>
            <a:r>
              <a:t>transitions = {</a:t>
            </a:r>
            <a:br/>
            <a:r>
              <a:t>    “up”: 0.2,</a:t>
            </a:r>
            <a:br/>
            <a:r>
              <a:t>    “down”: 0.1,</a:t>
            </a:r>
            <a:br/>
            <a:r>
              <a:t>    “flat”: 0.7</a:t>
            </a:r>
            <a:br/>
            <a:r>
              <a:t>}</a:t>
            </a:r>
          </a:p>
          <a:p>
            <a:pPr marL="0" lvl="5" indent="0">
              <a:buSzTx/>
              <a:buNone/>
              <a:defRPr sz="2500">
                <a:latin typeface="Courier"/>
                <a:ea typeface="Courier"/>
                <a:cs typeface="Courier"/>
                <a:sym typeface="Courier"/>
              </a:defRPr>
            </a:pPr>
            <a:r>
              <a:t>x = random.random()</a:t>
            </a:r>
            <a:br/>
            <a:r>
              <a:t># assume 0.5</a:t>
            </a:r>
          </a:p>
        </p:txBody>
      </p:sp>
      <p:sp>
        <p:nvSpPr>
          <p:cNvPr id="745" name="Line"/>
          <p:cNvSpPr/>
          <p:nvPr/>
        </p:nvSpPr>
        <p:spPr>
          <a:xfrm>
            <a:off x="5878338" y="7848600"/>
            <a:ext cx="6455124" cy="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746" name="up"/>
          <p:cNvSpPr/>
          <p:nvPr/>
        </p:nvSpPr>
        <p:spPr>
          <a:xfrm>
            <a:off x="6208538" y="6387383"/>
            <a:ext cx="1067297" cy="1270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up</a:t>
            </a:r>
          </a:p>
        </p:txBody>
      </p:sp>
      <p:sp>
        <p:nvSpPr>
          <p:cNvPr id="747" name="down"/>
          <p:cNvSpPr/>
          <p:nvPr/>
        </p:nvSpPr>
        <p:spPr>
          <a:xfrm rot="16200000">
            <a:off x="6956114" y="6758995"/>
            <a:ext cx="1270001" cy="526777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down</a:t>
            </a:r>
          </a:p>
        </p:txBody>
      </p:sp>
      <p:sp>
        <p:nvSpPr>
          <p:cNvPr id="748" name="flat"/>
          <p:cNvSpPr/>
          <p:nvPr/>
        </p:nvSpPr>
        <p:spPr>
          <a:xfrm>
            <a:off x="7906394" y="6387383"/>
            <a:ext cx="3735488" cy="1270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flat</a:t>
            </a:r>
          </a:p>
        </p:txBody>
      </p:sp>
      <p:sp>
        <p:nvSpPr>
          <p:cNvPr id="749" name="probabilities"/>
          <p:cNvSpPr txBox="1"/>
          <p:nvPr/>
        </p:nvSpPr>
        <p:spPr>
          <a:xfrm>
            <a:off x="7906146" y="8381999"/>
            <a:ext cx="205308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probabilities</a:t>
            </a:r>
          </a:p>
        </p:txBody>
      </p:sp>
      <p:sp>
        <p:nvSpPr>
          <p:cNvPr id="750" name="Line"/>
          <p:cNvSpPr/>
          <p:nvPr/>
        </p:nvSpPr>
        <p:spPr>
          <a:xfrm>
            <a:off x="8932688" y="5599707"/>
            <a:ext cx="1" cy="657420"/>
          </a:xfrm>
          <a:prstGeom prst="line">
            <a:avLst/>
          </a:prstGeom>
          <a:ln w="381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751" name="0"/>
          <p:cNvSpPr txBox="1"/>
          <p:nvPr/>
        </p:nvSpPr>
        <p:spPr>
          <a:xfrm>
            <a:off x="6073526" y="7950199"/>
            <a:ext cx="2954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</a:t>
            </a:r>
          </a:p>
        </p:txBody>
      </p:sp>
      <p:sp>
        <p:nvSpPr>
          <p:cNvPr id="752" name="1"/>
          <p:cNvSpPr txBox="1"/>
          <p:nvPr/>
        </p:nvSpPr>
        <p:spPr>
          <a:xfrm>
            <a:off x="11496426" y="7950199"/>
            <a:ext cx="2954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</a:t>
            </a:r>
          </a:p>
        </p:txBody>
      </p:sp>
      <p:sp>
        <p:nvSpPr>
          <p:cNvPr id="753" name="0.2"/>
          <p:cNvSpPr txBox="1"/>
          <p:nvPr/>
        </p:nvSpPr>
        <p:spPr>
          <a:xfrm>
            <a:off x="7024757" y="7950199"/>
            <a:ext cx="5621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0.2</a:t>
            </a:r>
          </a:p>
        </p:txBody>
      </p:sp>
      <p:sp>
        <p:nvSpPr>
          <p:cNvPr id="754" name="0.4"/>
          <p:cNvSpPr txBox="1"/>
          <p:nvPr/>
        </p:nvSpPr>
        <p:spPr>
          <a:xfrm>
            <a:off x="8109336" y="7950199"/>
            <a:ext cx="5621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0.4</a:t>
            </a:r>
          </a:p>
        </p:txBody>
      </p:sp>
      <p:sp>
        <p:nvSpPr>
          <p:cNvPr id="755" name="0.6"/>
          <p:cNvSpPr txBox="1"/>
          <p:nvPr/>
        </p:nvSpPr>
        <p:spPr>
          <a:xfrm>
            <a:off x="9193917" y="7950199"/>
            <a:ext cx="56212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0.6</a:t>
            </a:r>
          </a:p>
        </p:txBody>
      </p:sp>
      <p:sp>
        <p:nvSpPr>
          <p:cNvPr id="756" name="0.8"/>
          <p:cNvSpPr txBox="1"/>
          <p:nvPr/>
        </p:nvSpPr>
        <p:spPr>
          <a:xfrm>
            <a:off x="10278496" y="7950199"/>
            <a:ext cx="5621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0.8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len, in, for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len, in, for</a:t>
            </a:r>
          </a:p>
        </p:txBody>
      </p:sp>
      <p:sp>
        <p:nvSpPr>
          <p:cNvPr id="153" name="num_words = {0:“zero”, 1:”one”, 2:”two”, 3:”three”}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540877" cy="7684494"/>
          </a:xfrm>
          <a:prstGeom prst="rect">
            <a:avLst/>
          </a:prstGeom>
        </p:spPr>
        <p:txBody>
          <a:bodyPr anchor="t"/>
          <a:lstStyle/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num_words = {0:“zero”, 1:”one”, 2:”two”, 3:”three”}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br/>
            <a:r>
              <a:t>print(len(num_words))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br/>
            <a:r>
              <a:t>print(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1 in num_words</a:t>
            </a:r>
            <a:r>
              <a:t>)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br/>
            <a:r>
              <a:t>print(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“one” in num_words</a:t>
            </a:r>
            <a:r>
              <a:t>)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br/>
            <a:endParaRPr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for x in num_words: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    print(x)</a:t>
            </a:r>
          </a:p>
        </p:txBody>
      </p:sp>
      <p:sp>
        <p:nvSpPr>
          <p:cNvPr id="154" name="Arrow"/>
          <p:cNvSpPr/>
          <p:nvPr/>
        </p:nvSpPr>
        <p:spPr>
          <a:xfrm>
            <a:off x="5867400" y="2559050"/>
            <a:ext cx="1270000" cy="12700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55" name="4"/>
          <p:cNvSpPr txBox="1"/>
          <p:nvPr/>
        </p:nvSpPr>
        <p:spPr>
          <a:xfrm>
            <a:off x="7724626" y="2794000"/>
            <a:ext cx="476548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/>
            </a:lvl1pPr>
          </a:lstStyle>
          <a:p>
            <a:r>
              <a:t>4</a:t>
            </a:r>
          </a:p>
        </p:txBody>
      </p:sp>
      <p:sp>
        <p:nvSpPr>
          <p:cNvPr id="156" name="Arrow"/>
          <p:cNvSpPr/>
          <p:nvPr/>
        </p:nvSpPr>
        <p:spPr>
          <a:xfrm>
            <a:off x="6096000" y="3867150"/>
            <a:ext cx="1270000" cy="12700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57" name="?"/>
          <p:cNvSpPr txBox="1"/>
          <p:nvPr/>
        </p:nvSpPr>
        <p:spPr>
          <a:xfrm>
            <a:off x="8060690" y="4102100"/>
            <a:ext cx="348854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800"/>
            </a:lvl1pPr>
          </a:lstStyle>
          <a:p>
            <a:r>
              <a:t>?</a:t>
            </a:r>
          </a:p>
        </p:txBody>
      </p:sp>
      <p:sp>
        <p:nvSpPr>
          <p:cNvPr id="158" name="Arrow"/>
          <p:cNvSpPr/>
          <p:nvPr/>
        </p:nvSpPr>
        <p:spPr>
          <a:xfrm>
            <a:off x="6477000" y="5137150"/>
            <a:ext cx="1270000" cy="12700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59" name="?"/>
          <p:cNvSpPr txBox="1"/>
          <p:nvPr/>
        </p:nvSpPr>
        <p:spPr>
          <a:xfrm>
            <a:off x="8314690" y="5361891"/>
            <a:ext cx="348854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algn="l">
              <a:defRPr sz="4800"/>
            </a:lvl1pPr>
          </a:lstStyle>
          <a:p>
            <a:r>
              <a:t>?</a:t>
            </a:r>
          </a:p>
        </p:txBody>
      </p:sp>
    </p:spTree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Weighted Random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Weighted Random</a:t>
            </a:r>
          </a:p>
        </p:txBody>
      </p:sp>
      <p:sp>
        <p:nvSpPr>
          <p:cNvPr id="759" name="transitions = {     “up”: 0.2,     “down”: 0.1,     “flat”: 0.7 }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540877" cy="5006193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buSzTx/>
              <a:buNone/>
              <a:defRPr sz="2500">
                <a:latin typeface="Courier"/>
                <a:ea typeface="Courier"/>
                <a:cs typeface="Courier"/>
                <a:sym typeface="Courier"/>
              </a:defRPr>
            </a:pPr>
            <a:r>
              <a:t>transitions = {</a:t>
            </a:r>
            <a:br/>
            <a:r>
              <a:t>    “up”: 0.2,</a:t>
            </a:r>
            <a:br/>
            <a:r>
              <a:t>    “down”: 0.1,</a:t>
            </a:r>
            <a:br/>
            <a:r>
              <a:t>    “flat”: 0.7</a:t>
            </a:r>
            <a:br/>
            <a:r>
              <a:t>}</a:t>
            </a:r>
          </a:p>
          <a:p>
            <a:pPr marL="0" lvl="5" indent="0">
              <a:buSzTx/>
              <a:buNone/>
              <a:defRPr sz="2500">
                <a:latin typeface="Courier"/>
                <a:ea typeface="Courier"/>
                <a:cs typeface="Courier"/>
                <a:sym typeface="Courier"/>
              </a:defRPr>
            </a:pPr>
            <a:r>
              <a:t>x = random.random()</a:t>
            </a:r>
            <a:br/>
            <a:r>
              <a:t># assume 0.5</a:t>
            </a:r>
          </a:p>
        </p:txBody>
      </p:sp>
      <p:sp>
        <p:nvSpPr>
          <p:cNvPr id="760" name="Line"/>
          <p:cNvSpPr/>
          <p:nvPr/>
        </p:nvSpPr>
        <p:spPr>
          <a:xfrm>
            <a:off x="5878338" y="7848600"/>
            <a:ext cx="6455124" cy="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761" name="up"/>
          <p:cNvSpPr/>
          <p:nvPr/>
        </p:nvSpPr>
        <p:spPr>
          <a:xfrm>
            <a:off x="6208538" y="6387383"/>
            <a:ext cx="1067297" cy="1270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up</a:t>
            </a:r>
          </a:p>
        </p:txBody>
      </p:sp>
      <p:sp>
        <p:nvSpPr>
          <p:cNvPr id="762" name="down"/>
          <p:cNvSpPr/>
          <p:nvPr/>
        </p:nvSpPr>
        <p:spPr>
          <a:xfrm rot="16200000">
            <a:off x="6956114" y="6758995"/>
            <a:ext cx="1270001" cy="526777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down</a:t>
            </a:r>
          </a:p>
        </p:txBody>
      </p:sp>
      <p:sp>
        <p:nvSpPr>
          <p:cNvPr id="763" name="flat"/>
          <p:cNvSpPr/>
          <p:nvPr/>
        </p:nvSpPr>
        <p:spPr>
          <a:xfrm>
            <a:off x="7906394" y="6387383"/>
            <a:ext cx="3735488" cy="1270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flat</a:t>
            </a:r>
          </a:p>
        </p:txBody>
      </p:sp>
      <p:sp>
        <p:nvSpPr>
          <p:cNvPr id="764" name="probabilities"/>
          <p:cNvSpPr txBox="1"/>
          <p:nvPr/>
        </p:nvSpPr>
        <p:spPr>
          <a:xfrm>
            <a:off x="7906146" y="8381999"/>
            <a:ext cx="205308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probabilities</a:t>
            </a:r>
          </a:p>
        </p:txBody>
      </p:sp>
      <p:sp>
        <p:nvSpPr>
          <p:cNvPr id="765" name="Line"/>
          <p:cNvSpPr/>
          <p:nvPr/>
        </p:nvSpPr>
        <p:spPr>
          <a:xfrm>
            <a:off x="8932688" y="5599707"/>
            <a:ext cx="1" cy="657420"/>
          </a:xfrm>
          <a:prstGeom prst="line">
            <a:avLst/>
          </a:prstGeom>
          <a:ln w="381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766" name="0"/>
          <p:cNvSpPr txBox="1"/>
          <p:nvPr/>
        </p:nvSpPr>
        <p:spPr>
          <a:xfrm>
            <a:off x="6073526" y="7950199"/>
            <a:ext cx="2954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</a:t>
            </a:r>
          </a:p>
        </p:txBody>
      </p:sp>
      <p:sp>
        <p:nvSpPr>
          <p:cNvPr id="767" name="1"/>
          <p:cNvSpPr txBox="1"/>
          <p:nvPr/>
        </p:nvSpPr>
        <p:spPr>
          <a:xfrm>
            <a:off x="11496426" y="7950199"/>
            <a:ext cx="2954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</a:t>
            </a:r>
          </a:p>
        </p:txBody>
      </p:sp>
      <p:sp>
        <p:nvSpPr>
          <p:cNvPr id="768" name="0.2"/>
          <p:cNvSpPr txBox="1"/>
          <p:nvPr/>
        </p:nvSpPr>
        <p:spPr>
          <a:xfrm>
            <a:off x="7024757" y="7950199"/>
            <a:ext cx="5621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0.2</a:t>
            </a:r>
          </a:p>
        </p:txBody>
      </p:sp>
      <p:sp>
        <p:nvSpPr>
          <p:cNvPr id="769" name="0.4"/>
          <p:cNvSpPr txBox="1"/>
          <p:nvPr/>
        </p:nvSpPr>
        <p:spPr>
          <a:xfrm>
            <a:off x="8109336" y="7950199"/>
            <a:ext cx="5621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0.4</a:t>
            </a:r>
          </a:p>
        </p:txBody>
      </p:sp>
      <p:sp>
        <p:nvSpPr>
          <p:cNvPr id="770" name="0.6"/>
          <p:cNvSpPr txBox="1"/>
          <p:nvPr/>
        </p:nvSpPr>
        <p:spPr>
          <a:xfrm>
            <a:off x="9193917" y="7950199"/>
            <a:ext cx="56212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0.6</a:t>
            </a:r>
          </a:p>
        </p:txBody>
      </p:sp>
      <p:sp>
        <p:nvSpPr>
          <p:cNvPr id="771" name="0.8"/>
          <p:cNvSpPr txBox="1"/>
          <p:nvPr/>
        </p:nvSpPr>
        <p:spPr>
          <a:xfrm>
            <a:off x="10278496" y="7950199"/>
            <a:ext cx="5621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0.8</a:t>
            </a:r>
          </a:p>
        </p:txBody>
      </p:sp>
      <p:sp>
        <p:nvSpPr>
          <p:cNvPr id="772" name="flat “wins”"/>
          <p:cNvSpPr txBox="1"/>
          <p:nvPr/>
        </p:nvSpPr>
        <p:spPr>
          <a:xfrm>
            <a:off x="7858695" y="3428999"/>
            <a:ext cx="175781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flat “wins”</a:t>
            </a:r>
          </a:p>
        </p:txBody>
      </p:sp>
    </p:spTree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Weighted Random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Weighted Random</a:t>
            </a:r>
          </a:p>
        </p:txBody>
      </p:sp>
      <p:sp>
        <p:nvSpPr>
          <p:cNvPr id="775" name="transitions = {     “up”: 0.2,     “down”: 0.1,     “flat”: 0.7 }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540877" cy="5006193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buSzTx/>
              <a:buNone/>
              <a:defRPr sz="2500">
                <a:latin typeface="Courier"/>
                <a:ea typeface="Courier"/>
                <a:cs typeface="Courier"/>
                <a:sym typeface="Courier"/>
              </a:defRPr>
            </a:pPr>
            <a:r>
              <a:t>transitions = {</a:t>
            </a:r>
            <a:br/>
            <a:r>
              <a:t>    “up”: 0.2,</a:t>
            </a:r>
            <a:br/>
            <a:r>
              <a:t>    “down”: 0.1,</a:t>
            </a:r>
            <a:br/>
            <a:r>
              <a:t>    “flat”: 0.7</a:t>
            </a:r>
            <a:br/>
            <a:r>
              <a:t>}</a:t>
            </a:r>
          </a:p>
          <a:p>
            <a:pPr marL="0" lvl="5" indent="0">
              <a:buSzTx/>
              <a:buNone/>
              <a:defRPr sz="2500">
                <a:latin typeface="Courier"/>
                <a:ea typeface="Courier"/>
                <a:cs typeface="Courier"/>
                <a:sym typeface="Courier"/>
              </a:defRPr>
            </a:pPr>
            <a:r>
              <a:t>x = random.random()</a:t>
            </a:r>
            <a:br/>
            <a:r>
              <a:t># assume 0.25</a:t>
            </a:r>
          </a:p>
        </p:txBody>
      </p:sp>
      <p:sp>
        <p:nvSpPr>
          <p:cNvPr id="776" name="Line"/>
          <p:cNvSpPr/>
          <p:nvPr/>
        </p:nvSpPr>
        <p:spPr>
          <a:xfrm>
            <a:off x="5878338" y="7848600"/>
            <a:ext cx="6455124" cy="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777" name="0"/>
          <p:cNvSpPr txBox="1"/>
          <p:nvPr/>
        </p:nvSpPr>
        <p:spPr>
          <a:xfrm>
            <a:off x="6073526" y="7950199"/>
            <a:ext cx="2954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</a:t>
            </a:r>
          </a:p>
        </p:txBody>
      </p:sp>
      <p:sp>
        <p:nvSpPr>
          <p:cNvPr id="778" name="1"/>
          <p:cNvSpPr txBox="1"/>
          <p:nvPr/>
        </p:nvSpPr>
        <p:spPr>
          <a:xfrm>
            <a:off x="11496426" y="7950199"/>
            <a:ext cx="2954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</a:t>
            </a:r>
          </a:p>
        </p:txBody>
      </p:sp>
      <p:sp>
        <p:nvSpPr>
          <p:cNvPr id="779" name="up"/>
          <p:cNvSpPr/>
          <p:nvPr/>
        </p:nvSpPr>
        <p:spPr>
          <a:xfrm>
            <a:off x="6208538" y="6387383"/>
            <a:ext cx="1067297" cy="1270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up</a:t>
            </a:r>
          </a:p>
        </p:txBody>
      </p:sp>
      <p:sp>
        <p:nvSpPr>
          <p:cNvPr id="780" name="down"/>
          <p:cNvSpPr/>
          <p:nvPr/>
        </p:nvSpPr>
        <p:spPr>
          <a:xfrm rot="16200000">
            <a:off x="6956114" y="6758995"/>
            <a:ext cx="1270001" cy="526777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down</a:t>
            </a:r>
          </a:p>
        </p:txBody>
      </p:sp>
      <p:sp>
        <p:nvSpPr>
          <p:cNvPr id="781" name="flat"/>
          <p:cNvSpPr/>
          <p:nvPr/>
        </p:nvSpPr>
        <p:spPr>
          <a:xfrm>
            <a:off x="7906394" y="6387383"/>
            <a:ext cx="3735488" cy="1270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flat</a:t>
            </a:r>
          </a:p>
        </p:txBody>
      </p:sp>
      <p:sp>
        <p:nvSpPr>
          <p:cNvPr id="782" name="probabilities"/>
          <p:cNvSpPr txBox="1"/>
          <p:nvPr/>
        </p:nvSpPr>
        <p:spPr>
          <a:xfrm>
            <a:off x="7906146" y="8381999"/>
            <a:ext cx="205308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probabilities</a:t>
            </a:r>
          </a:p>
        </p:txBody>
      </p:sp>
      <p:sp>
        <p:nvSpPr>
          <p:cNvPr id="783" name="0.2"/>
          <p:cNvSpPr txBox="1"/>
          <p:nvPr/>
        </p:nvSpPr>
        <p:spPr>
          <a:xfrm>
            <a:off x="7024757" y="7950199"/>
            <a:ext cx="5621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0.2</a:t>
            </a:r>
          </a:p>
        </p:txBody>
      </p:sp>
      <p:sp>
        <p:nvSpPr>
          <p:cNvPr id="784" name="0.4"/>
          <p:cNvSpPr txBox="1"/>
          <p:nvPr/>
        </p:nvSpPr>
        <p:spPr>
          <a:xfrm>
            <a:off x="8109336" y="7950199"/>
            <a:ext cx="5621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0.4</a:t>
            </a:r>
          </a:p>
        </p:txBody>
      </p:sp>
      <p:sp>
        <p:nvSpPr>
          <p:cNvPr id="785" name="0.6"/>
          <p:cNvSpPr txBox="1"/>
          <p:nvPr/>
        </p:nvSpPr>
        <p:spPr>
          <a:xfrm>
            <a:off x="9193917" y="7950199"/>
            <a:ext cx="56212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0.6</a:t>
            </a:r>
          </a:p>
        </p:txBody>
      </p:sp>
      <p:sp>
        <p:nvSpPr>
          <p:cNvPr id="786" name="0.8"/>
          <p:cNvSpPr txBox="1"/>
          <p:nvPr/>
        </p:nvSpPr>
        <p:spPr>
          <a:xfrm>
            <a:off x="10278496" y="7950199"/>
            <a:ext cx="5621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0.8</a:t>
            </a:r>
          </a:p>
        </p:txBody>
      </p:sp>
    </p:spTree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Weighted Random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Weighted Random</a:t>
            </a:r>
          </a:p>
        </p:txBody>
      </p:sp>
      <p:sp>
        <p:nvSpPr>
          <p:cNvPr id="789" name="transitions = {     “up”: 0.2,     “down”: 0.1,     “flat”: 0.7 }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540877" cy="5006193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buSzTx/>
              <a:buNone/>
              <a:defRPr sz="2500">
                <a:latin typeface="Courier"/>
                <a:ea typeface="Courier"/>
                <a:cs typeface="Courier"/>
                <a:sym typeface="Courier"/>
              </a:defRPr>
            </a:pPr>
            <a:r>
              <a:t>transitions = {</a:t>
            </a:r>
            <a:br/>
            <a:r>
              <a:t>    “up”: 0.2,</a:t>
            </a:r>
            <a:br/>
            <a:r>
              <a:t>    “down”: 0.1,</a:t>
            </a:r>
            <a:br/>
            <a:r>
              <a:t>    “flat”: 0.7</a:t>
            </a:r>
            <a:br/>
            <a:r>
              <a:t>}</a:t>
            </a:r>
          </a:p>
          <a:p>
            <a:pPr marL="0" lvl="5" indent="0">
              <a:buSzTx/>
              <a:buNone/>
              <a:defRPr sz="2500">
                <a:latin typeface="Courier"/>
                <a:ea typeface="Courier"/>
                <a:cs typeface="Courier"/>
                <a:sym typeface="Courier"/>
              </a:defRPr>
            </a:pPr>
            <a:r>
              <a:t>x = random.random()</a:t>
            </a:r>
            <a:br/>
            <a:r>
              <a:t># assume 0.25</a:t>
            </a:r>
          </a:p>
        </p:txBody>
      </p:sp>
      <p:sp>
        <p:nvSpPr>
          <p:cNvPr id="790" name="Line"/>
          <p:cNvSpPr/>
          <p:nvPr/>
        </p:nvSpPr>
        <p:spPr>
          <a:xfrm>
            <a:off x="5878338" y="7848600"/>
            <a:ext cx="6455124" cy="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791" name="0"/>
          <p:cNvSpPr txBox="1"/>
          <p:nvPr/>
        </p:nvSpPr>
        <p:spPr>
          <a:xfrm>
            <a:off x="6073526" y="7950199"/>
            <a:ext cx="2954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</a:t>
            </a:r>
          </a:p>
        </p:txBody>
      </p:sp>
      <p:sp>
        <p:nvSpPr>
          <p:cNvPr id="792" name="1"/>
          <p:cNvSpPr txBox="1"/>
          <p:nvPr/>
        </p:nvSpPr>
        <p:spPr>
          <a:xfrm>
            <a:off x="11496426" y="7950199"/>
            <a:ext cx="2954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</a:t>
            </a:r>
          </a:p>
        </p:txBody>
      </p:sp>
      <p:sp>
        <p:nvSpPr>
          <p:cNvPr id="793" name="up"/>
          <p:cNvSpPr/>
          <p:nvPr/>
        </p:nvSpPr>
        <p:spPr>
          <a:xfrm>
            <a:off x="6208538" y="6387383"/>
            <a:ext cx="1067297" cy="1270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up</a:t>
            </a:r>
          </a:p>
        </p:txBody>
      </p:sp>
      <p:sp>
        <p:nvSpPr>
          <p:cNvPr id="794" name="down"/>
          <p:cNvSpPr/>
          <p:nvPr/>
        </p:nvSpPr>
        <p:spPr>
          <a:xfrm rot="16200000">
            <a:off x="6956114" y="6758995"/>
            <a:ext cx="1270001" cy="526777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down</a:t>
            </a:r>
          </a:p>
        </p:txBody>
      </p:sp>
      <p:sp>
        <p:nvSpPr>
          <p:cNvPr id="795" name="flat"/>
          <p:cNvSpPr/>
          <p:nvPr/>
        </p:nvSpPr>
        <p:spPr>
          <a:xfrm>
            <a:off x="7906394" y="6387383"/>
            <a:ext cx="3735488" cy="1270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flat</a:t>
            </a:r>
          </a:p>
        </p:txBody>
      </p:sp>
      <p:sp>
        <p:nvSpPr>
          <p:cNvPr id="796" name="probabilities"/>
          <p:cNvSpPr txBox="1"/>
          <p:nvPr/>
        </p:nvSpPr>
        <p:spPr>
          <a:xfrm>
            <a:off x="7906146" y="8381999"/>
            <a:ext cx="205308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probabilities</a:t>
            </a:r>
          </a:p>
        </p:txBody>
      </p:sp>
      <p:sp>
        <p:nvSpPr>
          <p:cNvPr id="797" name="0.2"/>
          <p:cNvSpPr txBox="1"/>
          <p:nvPr/>
        </p:nvSpPr>
        <p:spPr>
          <a:xfrm>
            <a:off x="7024757" y="7950199"/>
            <a:ext cx="5621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0.2</a:t>
            </a:r>
          </a:p>
        </p:txBody>
      </p:sp>
      <p:sp>
        <p:nvSpPr>
          <p:cNvPr id="798" name="0.4"/>
          <p:cNvSpPr txBox="1"/>
          <p:nvPr/>
        </p:nvSpPr>
        <p:spPr>
          <a:xfrm>
            <a:off x="8109336" y="7950199"/>
            <a:ext cx="5621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0.4</a:t>
            </a:r>
          </a:p>
        </p:txBody>
      </p:sp>
      <p:sp>
        <p:nvSpPr>
          <p:cNvPr id="799" name="0.6"/>
          <p:cNvSpPr txBox="1"/>
          <p:nvPr/>
        </p:nvSpPr>
        <p:spPr>
          <a:xfrm>
            <a:off x="9193917" y="7950199"/>
            <a:ext cx="56212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0.6</a:t>
            </a:r>
          </a:p>
        </p:txBody>
      </p:sp>
      <p:sp>
        <p:nvSpPr>
          <p:cNvPr id="800" name="0.8"/>
          <p:cNvSpPr txBox="1"/>
          <p:nvPr/>
        </p:nvSpPr>
        <p:spPr>
          <a:xfrm>
            <a:off x="10278496" y="7950199"/>
            <a:ext cx="5621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0.8</a:t>
            </a:r>
          </a:p>
        </p:txBody>
      </p:sp>
      <p:sp>
        <p:nvSpPr>
          <p:cNvPr id="801" name="Line"/>
          <p:cNvSpPr/>
          <p:nvPr/>
        </p:nvSpPr>
        <p:spPr>
          <a:xfrm>
            <a:off x="7591114" y="5599707"/>
            <a:ext cx="1" cy="657420"/>
          </a:xfrm>
          <a:prstGeom prst="line">
            <a:avLst/>
          </a:prstGeom>
          <a:ln w="381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Weighted Random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Weighted Random</a:t>
            </a:r>
          </a:p>
        </p:txBody>
      </p:sp>
      <p:sp>
        <p:nvSpPr>
          <p:cNvPr id="804" name="transitions = {     “up”: 0.2,     “down”: 0.1,     “flat”: 0.7 }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540877" cy="5006193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buSzTx/>
              <a:buNone/>
              <a:defRPr sz="2500">
                <a:latin typeface="Courier"/>
                <a:ea typeface="Courier"/>
                <a:cs typeface="Courier"/>
                <a:sym typeface="Courier"/>
              </a:defRPr>
            </a:pPr>
            <a:r>
              <a:t>transitions = {</a:t>
            </a:r>
            <a:br/>
            <a:r>
              <a:t>    “up”: 0.2,</a:t>
            </a:r>
            <a:br/>
            <a:r>
              <a:t>    “down”: 0.1,</a:t>
            </a:r>
            <a:br/>
            <a:r>
              <a:t>    “flat”: 0.7</a:t>
            </a:r>
            <a:br/>
            <a:r>
              <a:t>}</a:t>
            </a:r>
          </a:p>
          <a:p>
            <a:pPr marL="0" lvl="5" indent="0">
              <a:buSzTx/>
              <a:buNone/>
              <a:defRPr sz="2500">
                <a:latin typeface="Courier"/>
                <a:ea typeface="Courier"/>
                <a:cs typeface="Courier"/>
                <a:sym typeface="Courier"/>
              </a:defRPr>
            </a:pPr>
            <a:r>
              <a:t>x = random.random()</a:t>
            </a:r>
            <a:br/>
            <a:r>
              <a:t># assume 0.25</a:t>
            </a:r>
          </a:p>
        </p:txBody>
      </p:sp>
      <p:sp>
        <p:nvSpPr>
          <p:cNvPr id="805" name="Line"/>
          <p:cNvSpPr/>
          <p:nvPr/>
        </p:nvSpPr>
        <p:spPr>
          <a:xfrm>
            <a:off x="5878338" y="7848600"/>
            <a:ext cx="6455124" cy="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806" name="0"/>
          <p:cNvSpPr txBox="1"/>
          <p:nvPr/>
        </p:nvSpPr>
        <p:spPr>
          <a:xfrm>
            <a:off x="6073526" y="7950199"/>
            <a:ext cx="2954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</a:t>
            </a:r>
          </a:p>
        </p:txBody>
      </p:sp>
      <p:sp>
        <p:nvSpPr>
          <p:cNvPr id="807" name="1"/>
          <p:cNvSpPr txBox="1"/>
          <p:nvPr/>
        </p:nvSpPr>
        <p:spPr>
          <a:xfrm>
            <a:off x="11496426" y="7950199"/>
            <a:ext cx="2954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</a:t>
            </a:r>
          </a:p>
        </p:txBody>
      </p:sp>
      <p:sp>
        <p:nvSpPr>
          <p:cNvPr id="808" name="up"/>
          <p:cNvSpPr/>
          <p:nvPr/>
        </p:nvSpPr>
        <p:spPr>
          <a:xfrm>
            <a:off x="6208538" y="6387383"/>
            <a:ext cx="1067297" cy="1270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up</a:t>
            </a:r>
          </a:p>
        </p:txBody>
      </p:sp>
      <p:sp>
        <p:nvSpPr>
          <p:cNvPr id="809" name="down"/>
          <p:cNvSpPr/>
          <p:nvPr/>
        </p:nvSpPr>
        <p:spPr>
          <a:xfrm rot="16200000">
            <a:off x="6956114" y="6758995"/>
            <a:ext cx="1270001" cy="526777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down</a:t>
            </a:r>
          </a:p>
        </p:txBody>
      </p:sp>
      <p:sp>
        <p:nvSpPr>
          <p:cNvPr id="810" name="flat"/>
          <p:cNvSpPr/>
          <p:nvPr/>
        </p:nvSpPr>
        <p:spPr>
          <a:xfrm>
            <a:off x="7906394" y="6387383"/>
            <a:ext cx="3735488" cy="1270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flat</a:t>
            </a:r>
          </a:p>
        </p:txBody>
      </p:sp>
      <p:sp>
        <p:nvSpPr>
          <p:cNvPr id="811" name="probabilities"/>
          <p:cNvSpPr txBox="1"/>
          <p:nvPr/>
        </p:nvSpPr>
        <p:spPr>
          <a:xfrm>
            <a:off x="7906146" y="8381999"/>
            <a:ext cx="205308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probabilities</a:t>
            </a:r>
          </a:p>
        </p:txBody>
      </p:sp>
      <p:sp>
        <p:nvSpPr>
          <p:cNvPr id="812" name="0.2"/>
          <p:cNvSpPr txBox="1"/>
          <p:nvPr/>
        </p:nvSpPr>
        <p:spPr>
          <a:xfrm>
            <a:off x="7024757" y="7950199"/>
            <a:ext cx="5621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0.2</a:t>
            </a:r>
          </a:p>
        </p:txBody>
      </p:sp>
      <p:sp>
        <p:nvSpPr>
          <p:cNvPr id="813" name="0.4"/>
          <p:cNvSpPr txBox="1"/>
          <p:nvPr/>
        </p:nvSpPr>
        <p:spPr>
          <a:xfrm>
            <a:off x="8109336" y="7950199"/>
            <a:ext cx="5621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0.4</a:t>
            </a:r>
          </a:p>
        </p:txBody>
      </p:sp>
      <p:sp>
        <p:nvSpPr>
          <p:cNvPr id="814" name="0.6"/>
          <p:cNvSpPr txBox="1"/>
          <p:nvPr/>
        </p:nvSpPr>
        <p:spPr>
          <a:xfrm>
            <a:off x="9193917" y="7950199"/>
            <a:ext cx="56212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0.6</a:t>
            </a:r>
          </a:p>
        </p:txBody>
      </p:sp>
      <p:sp>
        <p:nvSpPr>
          <p:cNvPr id="815" name="0.8"/>
          <p:cNvSpPr txBox="1"/>
          <p:nvPr/>
        </p:nvSpPr>
        <p:spPr>
          <a:xfrm>
            <a:off x="10278496" y="7950199"/>
            <a:ext cx="5621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0.8</a:t>
            </a:r>
          </a:p>
        </p:txBody>
      </p:sp>
      <p:sp>
        <p:nvSpPr>
          <p:cNvPr id="816" name="Line"/>
          <p:cNvSpPr/>
          <p:nvPr/>
        </p:nvSpPr>
        <p:spPr>
          <a:xfrm>
            <a:off x="7591114" y="5599707"/>
            <a:ext cx="1" cy="657420"/>
          </a:xfrm>
          <a:prstGeom prst="line">
            <a:avLst/>
          </a:prstGeom>
          <a:ln w="381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817" name="down “wins”"/>
          <p:cNvSpPr txBox="1"/>
          <p:nvPr/>
        </p:nvSpPr>
        <p:spPr>
          <a:xfrm>
            <a:off x="8733308" y="3238499"/>
            <a:ext cx="208166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down “wins”</a:t>
            </a:r>
          </a:p>
        </p:txBody>
      </p:sp>
    </p:spTree>
  </p:cSld>
  <p:clrMapOvr>
    <a:masterClrMapping/>
  </p:clrMapOvr>
  <p:transition spd="med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Weighted Random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Weighted Random</a:t>
            </a:r>
          </a:p>
        </p:txBody>
      </p:sp>
      <p:sp>
        <p:nvSpPr>
          <p:cNvPr id="820" name="transitions = {     “up”: 0.2,     “down”: 0.1,     “flat”: 0.7 }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540877" cy="7209291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buSzTx/>
              <a:buNone/>
              <a:defRPr sz="2500">
                <a:latin typeface="Courier"/>
                <a:ea typeface="Courier"/>
                <a:cs typeface="Courier"/>
                <a:sym typeface="Courier"/>
              </a:defRPr>
            </a:pPr>
            <a:r>
              <a:t>transitions = {</a:t>
            </a:r>
            <a:br/>
            <a:r>
              <a:t>    “up”: 0.2,</a:t>
            </a:r>
            <a:br/>
            <a:r>
              <a:t>    “down”: 0.1,</a:t>
            </a:r>
            <a:br/>
            <a:r>
              <a:t>    “flat”: 0.7</a:t>
            </a:r>
            <a:br/>
            <a:r>
              <a:t>}</a:t>
            </a:r>
          </a:p>
          <a:p>
            <a:pPr marL="0" lvl="5" indent="0">
              <a:buSzTx/>
              <a:buNone/>
              <a:defRPr sz="2500">
                <a:latin typeface="Courier"/>
                <a:ea typeface="Courier"/>
                <a:cs typeface="Courier"/>
                <a:sym typeface="Courier"/>
              </a:defRPr>
            </a:pPr>
            <a:r>
              <a:t>x = random.random()</a:t>
            </a:r>
            <a:br/>
            <a:r>
              <a:t># assume 0.25</a:t>
            </a:r>
          </a:p>
          <a:p>
            <a:pPr marL="0" lvl="5" indent="0">
              <a:buSzTx/>
              <a:buNone/>
              <a:defRPr sz="2500">
                <a:latin typeface="Courier"/>
                <a:ea typeface="Courier"/>
                <a:cs typeface="Courier"/>
                <a:sym typeface="Courier"/>
              </a:defRPr>
            </a:pPr>
            <a:r>
              <a:t>end = 0</a:t>
            </a:r>
            <a:br/>
            <a:r>
              <a:t>keys = [“up”, “down”, “flat”]</a:t>
            </a:r>
            <a:br/>
            <a:r>
              <a:t>winner = None</a:t>
            </a:r>
            <a:br/>
            <a:r>
              <a:t>for key in keys:</a:t>
            </a:r>
            <a:br/>
            <a:r>
              <a:t>    end += transitions[key]</a:t>
            </a:r>
            <a:br/>
            <a:r>
              <a:t>    if end &gt;= x:</a:t>
            </a:r>
            <a:br/>
            <a:r>
              <a:t>        winner = key</a:t>
            </a:r>
            <a:br/>
            <a:r>
              <a:t>        break</a:t>
            </a:r>
          </a:p>
        </p:txBody>
      </p:sp>
      <p:sp>
        <p:nvSpPr>
          <p:cNvPr id="821" name="Line"/>
          <p:cNvSpPr/>
          <p:nvPr/>
        </p:nvSpPr>
        <p:spPr>
          <a:xfrm>
            <a:off x="6259338" y="3771900"/>
            <a:ext cx="6455124" cy="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822" name="0"/>
          <p:cNvSpPr txBox="1"/>
          <p:nvPr/>
        </p:nvSpPr>
        <p:spPr>
          <a:xfrm>
            <a:off x="6581526" y="3873499"/>
            <a:ext cx="2954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</a:t>
            </a:r>
          </a:p>
        </p:txBody>
      </p:sp>
      <p:sp>
        <p:nvSpPr>
          <p:cNvPr id="823" name="1"/>
          <p:cNvSpPr txBox="1"/>
          <p:nvPr/>
        </p:nvSpPr>
        <p:spPr>
          <a:xfrm>
            <a:off x="11877426" y="3873499"/>
            <a:ext cx="2954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</a:t>
            </a:r>
          </a:p>
        </p:txBody>
      </p:sp>
      <p:sp>
        <p:nvSpPr>
          <p:cNvPr id="824" name="up"/>
          <p:cNvSpPr/>
          <p:nvPr/>
        </p:nvSpPr>
        <p:spPr>
          <a:xfrm>
            <a:off x="6589538" y="2310683"/>
            <a:ext cx="1067297" cy="1270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up</a:t>
            </a:r>
          </a:p>
        </p:txBody>
      </p:sp>
      <p:sp>
        <p:nvSpPr>
          <p:cNvPr id="825" name="down"/>
          <p:cNvSpPr/>
          <p:nvPr/>
        </p:nvSpPr>
        <p:spPr>
          <a:xfrm rot="16200000">
            <a:off x="7337114" y="2682295"/>
            <a:ext cx="1270001" cy="526777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down</a:t>
            </a:r>
          </a:p>
        </p:txBody>
      </p:sp>
      <p:sp>
        <p:nvSpPr>
          <p:cNvPr id="826" name="flat"/>
          <p:cNvSpPr/>
          <p:nvPr/>
        </p:nvSpPr>
        <p:spPr>
          <a:xfrm>
            <a:off x="8287394" y="2310683"/>
            <a:ext cx="3735488" cy="1270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flat</a:t>
            </a:r>
          </a:p>
        </p:txBody>
      </p:sp>
      <p:sp>
        <p:nvSpPr>
          <p:cNvPr id="827" name="probabilities"/>
          <p:cNvSpPr txBox="1"/>
          <p:nvPr/>
        </p:nvSpPr>
        <p:spPr>
          <a:xfrm>
            <a:off x="8287146" y="4305299"/>
            <a:ext cx="205308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probabilities</a:t>
            </a:r>
          </a:p>
        </p:txBody>
      </p:sp>
      <p:sp>
        <p:nvSpPr>
          <p:cNvPr id="828" name="0.2"/>
          <p:cNvSpPr txBox="1"/>
          <p:nvPr/>
        </p:nvSpPr>
        <p:spPr>
          <a:xfrm>
            <a:off x="7405757" y="3873499"/>
            <a:ext cx="5621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0.2</a:t>
            </a:r>
          </a:p>
        </p:txBody>
      </p:sp>
      <p:sp>
        <p:nvSpPr>
          <p:cNvPr id="829" name="0.4"/>
          <p:cNvSpPr txBox="1"/>
          <p:nvPr/>
        </p:nvSpPr>
        <p:spPr>
          <a:xfrm>
            <a:off x="8490336" y="3873499"/>
            <a:ext cx="5621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0.4</a:t>
            </a:r>
          </a:p>
        </p:txBody>
      </p:sp>
      <p:sp>
        <p:nvSpPr>
          <p:cNvPr id="830" name="0.6"/>
          <p:cNvSpPr txBox="1"/>
          <p:nvPr/>
        </p:nvSpPr>
        <p:spPr>
          <a:xfrm>
            <a:off x="9574917" y="3873499"/>
            <a:ext cx="56212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0.6</a:t>
            </a:r>
          </a:p>
        </p:txBody>
      </p:sp>
      <p:sp>
        <p:nvSpPr>
          <p:cNvPr id="831" name="0.8"/>
          <p:cNvSpPr txBox="1"/>
          <p:nvPr/>
        </p:nvSpPr>
        <p:spPr>
          <a:xfrm>
            <a:off x="10659496" y="3873499"/>
            <a:ext cx="5621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0.8</a:t>
            </a:r>
          </a:p>
        </p:txBody>
      </p:sp>
      <p:sp>
        <p:nvSpPr>
          <p:cNvPr id="832" name="Line"/>
          <p:cNvSpPr/>
          <p:nvPr/>
        </p:nvSpPr>
        <p:spPr>
          <a:xfrm>
            <a:off x="7965516" y="1887190"/>
            <a:ext cx="1" cy="293237"/>
          </a:xfrm>
          <a:prstGeom prst="line">
            <a:avLst/>
          </a:prstGeom>
          <a:ln w="381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833" name="x"/>
          <p:cNvSpPr txBox="1"/>
          <p:nvPr/>
        </p:nvSpPr>
        <p:spPr>
          <a:xfrm>
            <a:off x="7821203" y="1504914"/>
            <a:ext cx="30182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x</a:t>
            </a:r>
          </a:p>
        </p:txBody>
      </p:sp>
    </p:spTree>
  </p:cSld>
  <p:clrMapOvr>
    <a:masterClrMapping/>
  </p:clrMapOvr>
  <p:transition spd="med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Weighted Random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Weighted Random</a:t>
            </a:r>
          </a:p>
        </p:txBody>
      </p:sp>
      <p:sp>
        <p:nvSpPr>
          <p:cNvPr id="836" name="transitions = {     “up”: 0.2,     “down”: 0.1,     “flat”: 0.7 }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540877" cy="7209291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buSzTx/>
              <a:buNone/>
              <a:defRPr sz="2500">
                <a:latin typeface="Courier"/>
                <a:ea typeface="Courier"/>
                <a:cs typeface="Courier"/>
                <a:sym typeface="Courier"/>
              </a:defRPr>
            </a:pPr>
            <a:r>
              <a:t>transitions = {</a:t>
            </a:r>
            <a:br/>
            <a:r>
              <a:t>   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“up”: 0.2</a:t>
            </a:r>
            <a:r>
              <a:t>,</a:t>
            </a:r>
            <a:br/>
            <a:r>
              <a:t>    “down”: 0.1,</a:t>
            </a:r>
            <a:br/>
            <a:r>
              <a:t>    “flat”: 0.7</a:t>
            </a:r>
            <a:br/>
            <a:r>
              <a:t>}</a:t>
            </a:r>
          </a:p>
          <a:p>
            <a:pPr marL="0" lvl="5" indent="0">
              <a:buSzTx/>
              <a:buNone/>
              <a:defRPr sz="2500">
                <a:latin typeface="Courier"/>
                <a:ea typeface="Courier"/>
                <a:cs typeface="Courier"/>
                <a:sym typeface="Courier"/>
              </a:defRPr>
            </a:pPr>
            <a:r>
              <a:t>x = random.random()</a:t>
            </a:r>
            <a:br/>
            <a:r>
              <a:t># assume 0.25</a:t>
            </a:r>
          </a:p>
          <a:p>
            <a:pPr marL="0" lvl="5" indent="0">
              <a:buSzTx/>
              <a:buNone/>
              <a:defRPr sz="2500">
                <a:latin typeface="Courier"/>
                <a:ea typeface="Courier"/>
                <a:cs typeface="Courier"/>
                <a:sym typeface="Courier"/>
              </a:defRPr>
            </a:pPr>
            <a:r>
              <a:t>end = 0</a:t>
            </a:r>
            <a:br/>
            <a:r>
              <a:t>keys = [“up”, “down”, “flat”]</a:t>
            </a:r>
            <a:br/>
            <a:r>
              <a:t>winner = None</a:t>
            </a:r>
            <a:br/>
            <a:r>
              <a:t>for key in keys:</a:t>
            </a:r>
            <a:br/>
            <a:r>
              <a:t>    end += transitions[key]</a:t>
            </a:r>
            <a:br/>
            <a:r>
              <a:t>    if end &gt;= x:</a:t>
            </a:r>
            <a:br/>
            <a:r>
              <a:t>        winner = key</a:t>
            </a:r>
            <a:br/>
            <a:r>
              <a:t>        break</a:t>
            </a:r>
          </a:p>
        </p:txBody>
      </p:sp>
      <p:sp>
        <p:nvSpPr>
          <p:cNvPr id="837" name="Line"/>
          <p:cNvSpPr/>
          <p:nvPr/>
        </p:nvSpPr>
        <p:spPr>
          <a:xfrm>
            <a:off x="6259338" y="3771900"/>
            <a:ext cx="6455124" cy="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838" name="0"/>
          <p:cNvSpPr txBox="1"/>
          <p:nvPr/>
        </p:nvSpPr>
        <p:spPr>
          <a:xfrm>
            <a:off x="6581526" y="3873499"/>
            <a:ext cx="2954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</a:t>
            </a:r>
          </a:p>
        </p:txBody>
      </p:sp>
      <p:sp>
        <p:nvSpPr>
          <p:cNvPr id="839" name="1"/>
          <p:cNvSpPr txBox="1"/>
          <p:nvPr/>
        </p:nvSpPr>
        <p:spPr>
          <a:xfrm>
            <a:off x="11877426" y="3873499"/>
            <a:ext cx="2954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</a:t>
            </a:r>
          </a:p>
        </p:txBody>
      </p:sp>
      <p:sp>
        <p:nvSpPr>
          <p:cNvPr id="840" name="up"/>
          <p:cNvSpPr/>
          <p:nvPr/>
        </p:nvSpPr>
        <p:spPr>
          <a:xfrm>
            <a:off x="6589538" y="2310683"/>
            <a:ext cx="1067297" cy="1270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up</a:t>
            </a:r>
          </a:p>
        </p:txBody>
      </p:sp>
      <p:sp>
        <p:nvSpPr>
          <p:cNvPr id="841" name="down"/>
          <p:cNvSpPr/>
          <p:nvPr/>
        </p:nvSpPr>
        <p:spPr>
          <a:xfrm rot="16200000">
            <a:off x="7337114" y="2682295"/>
            <a:ext cx="1270001" cy="526777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down</a:t>
            </a:r>
          </a:p>
        </p:txBody>
      </p:sp>
      <p:sp>
        <p:nvSpPr>
          <p:cNvPr id="842" name="flat"/>
          <p:cNvSpPr/>
          <p:nvPr/>
        </p:nvSpPr>
        <p:spPr>
          <a:xfrm>
            <a:off x="8287394" y="2310683"/>
            <a:ext cx="3735488" cy="1270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flat</a:t>
            </a:r>
          </a:p>
        </p:txBody>
      </p:sp>
      <p:sp>
        <p:nvSpPr>
          <p:cNvPr id="843" name="probabilities"/>
          <p:cNvSpPr txBox="1"/>
          <p:nvPr/>
        </p:nvSpPr>
        <p:spPr>
          <a:xfrm>
            <a:off x="8287146" y="4305299"/>
            <a:ext cx="205308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probabilities</a:t>
            </a:r>
          </a:p>
        </p:txBody>
      </p:sp>
      <p:sp>
        <p:nvSpPr>
          <p:cNvPr id="844" name="0.2"/>
          <p:cNvSpPr txBox="1"/>
          <p:nvPr/>
        </p:nvSpPr>
        <p:spPr>
          <a:xfrm>
            <a:off x="7405757" y="3873499"/>
            <a:ext cx="5621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0.2</a:t>
            </a:r>
          </a:p>
        </p:txBody>
      </p:sp>
      <p:sp>
        <p:nvSpPr>
          <p:cNvPr id="845" name="0.4"/>
          <p:cNvSpPr txBox="1"/>
          <p:nvPr/>
        </p:nvSpPr>
        <p:spPr>
          <a:xfrm>
            <a:off x="8490336" y="3873499"/>
            <a:ext cx="5621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0.4</a:t>
            </a:r>
          </a:p>
        </p:txBody>
      </p:sp>
      <p:sp>
        <p:nvSpPr>
          <p:cNvPr id="846" name="0.6"/>
          <p:cNvSpPr txBox="1"/>
          <p:nvPr/>
        </p:nvSpPr>
        <p:spPr>
          <a:xfrm>
            <a:off x="9574917" y="3873499"/>
            <a:ext cx="56212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0.6</a:t>
            </a:r>
          </a:p>
        </p:txBody>
      </p:sp>
      <p:sp>
        <p:nvSpPr>
          <p:cNvPr id="847" name="0.8"/>
          <p:cNvSpPr txBox="1"/>
          <p:nvPr/>
        </p:nvSpPr>
        <p:spPr>
          <a:xfrm>
            <a:off x="10659496" y="3873499"/>
            <a:ext cx="5621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0.8</a:t>
            </a:r>
          </a:p>
        </p:txBody>
      </p:sp>
      <p:sp>
        <p:nvSpPr>
          <p:cNvPr id="848" name="Arrow"/>
          <p:cNvSpPr/>
          <p:nvPr/>
        </p:nvSpPr>
        <p:spPr>
          <a:xfrm>
            <a:off x="1054100" y="6845300"/>
            <a:ext cx="584200" cy="5842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849" name="up"/>
          <p:cNvSpPr/>
          <p:nvPr/>
        </p:nvSpPr>
        <p:spPr>
          <a:xfrm>
            <a:off x="8827789" y="6756400"/>
            <a:ext cx="1318222" cy="558800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l">
              <a:defRPr sz="22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up</a:t>
            </a:r>
          </a:p>
        </p:txBody>
      </p:sp>
      <p:sp>
        <p:nvSpPr>
          <p:cNvPr id="850" name="key"/>
          <p:cNvSpPr txBox="1"/>
          <p:nvPr/>
        </p:nvSpPr>
        <p:spPr>
          <a:xfrm>
            <a:off x="8205489" y="6807199"/>
            <a:ext cx="65782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key</a:t>
            </a:r>
          </a:p>
        </p:txBody>
      </p:sp>
      <p:sp>
        <p:nvSpPr>
          <p:cNvPr id="851" name="0"/>
          <p:cNvSpPr/>
          <p:nvPr/>
        </p:nvSpPr>
        <p:spPr>
          <a:xfrm>
            <a:off x="8827789" y="7518400"/>
            <a:ext cx="1318222" cy="558800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l">
              <a:defRPr sz="22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0</a:t>
            </a:r>
          </a:p>
        </p:txBody>
      </p:sp>
      <p:sp>
        <p:nvSpPr>
          <p:cNvPr id="852" name="end"/>
          <p:cNvSpPr txBox="1"/>
          <p:nvPr/>
        </p:nvSpPr>
        <p:spPr>
          <a:xfrm>
            <a:off x="8192318" y="7569199"/>
            <a:ext cx="68416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end</a:t>
            </a:r>
          </a:p>
        </p:txBody>
      </p:sp>
      <p:sp>
        <p:nvSpPr>
          <p:cNvPr id="853" name="Line"/>
          <p:cNvSpPr/>
          <p:nvPr/>
        </p:nvSpPr>
        <p:spPr>
          <a:xfrm>
            <a:off x="7965516" y="1887190"/>
            <a:ext cx="1" cy="293237"/>
          </a:xfrm>
          <a:prstGeom prst="line">
            <a:avLst/>
          </a:prstGeom>
          <a:ln w="381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854" name="x"/>
          <p:cNvSpPr txBox="1"/>
          <p:nvPr/>
        </p:nvSpPr>
        <p:spPr>
          <a:xfrm>
            <a:off x="7821203" y="1504914"/>
            <a:ext cx="30182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x</a:t>
            </a:r>
          </a:p>
        </p:txBody>
      </p:sp>
      <p:sp>
        <p:nvSpPr>
          <p:cNvPr id="855" name="Line"/>
          <p:cNvSpPr/>
          <p:nvPr/>
        </p:nvSpPr>
        <p:spPr>
          <a:xfrm>
            <a:off x="6638614" y="1523008"/>
            <a:ext cx="1" cy="657419"/>
          </a:xfrm>
          <a:prstGeom prst="line">
            <a:avLst/>
          </a:prstGeom>
          <a:ln w="381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856" name="end"/>
          <p:cNvSpPr txBox="1"/>
          <p:nvPr/>
        </p:nvSpPr>
        <p:spPr>
          <a:xfrm>
            <a:off x="6283833" y="1117599"/>
            <a:ext cx="68416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end</a:t>
            </a:r>
          </a:p>
        </p:txBody>
      </p:sp>
    </p:spTree>
  </p:cSld>
  <p:clrMapOvr>
    <a:masterClrMapping/>
  </p:clrMapOvr>
  <p:transition spd="med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Weighted Random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Weighted Random</a:t>
            </a:r>
          </a:p>
        </p:txBody>
      </p:sp>
      <p:sp>
        <p:nvSpPr>
          <p:cNvPr id="859" name="transitions = {     “up”: 0.2,     “down”: 0.1,     “flat”: 0.7 }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540877" cy="7209291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buSzTx/>
              <a:buNone/>
              <a:defRPr sz="2500">
                <a:latin typeface="Courier"/>
                <a:ea typeface="Courier"/>
                <a:cs typeface="Courier"/>
                <a:sym typeface="Courier"/>
              </a:defRPr>
            </a:pPr>
            <a:r>
              <a:t>transitions = {</a:t>
            </a:r>
            <a:br/>
            <a:r>
              <a:t>   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“up”: 0.2</a:t>
            </a:r>
            <a:r>
              <a:t>,</a:t>
            </a:r>
            <a:br/>
            <a:r>
              <a:t>    “down”: 0.1,</a:t>
            </a:r>
            <a:br/>
            <a:r>
              <a:t>    “flat”: 0.7</a:t>
            </a:r>
            <a:br/>
            <a:r>
              <a:t>}</a:t>
            </a:r>
          </a:p>
          <a:p>
            <a:pPr marL="0" lvl="5" indent="0">
              <a:buSzTx/>
              <a:buNone/>
              <a:defRPr sz="2500">
                <a:latin typeface="Courier"/>
                <a:ea typeface="Courier"/>
                <a:cs typeface="Courier"/>
                <a:sym typeface="Courier"/>
              </a:defRPr>
            </a:pPr>
            <a:r>
              <a:t>x = random.random()</a:t>
            </a:r>
            <a:br/>
            <a:r>
              <a:t># assume 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0.25</a:t>
            </a:r>
          </a:p>
          <a:p>
            <a:pPr marL="0" lvl="5" indent="0">
              <a:buSzTx/>
              <a:buNone/>
              <a:defRPr sz="2500">
                <a:latin typeface="Courier"/>
                <a:ea typeface="Courier"/>
                <a:cs typeface="Courier"/>
                <a:sym typeface="Courier"/>
              </a:defRPr>
            </a:pPr>
            <a:r>
              <a:t>end = 0</a:t>
            </a:r>
            <a:br/>
            <a:r>
              <a:t>keys = [“up”, “down”, “flat”]</a:t>
            </a:r>
            <a:br/>
            <a:r>
              <a:t>winner = None</a:t>
            </a:r>
            <a:br/>
            <a:r>
              <a:t>for key in keys:</a:t>
            </a:r>
            <a:br/>
            <a:r>
              <a:t>    end += transitions[key]</a:t>
            </a:r>
            <a:br/>
            <a:r>
              <a:t>    if end &gt;= x:</a:t>
            </a:r>
            <a:br/>
            <a:r>
              <a:t>        winner = key</a:t>
            </a:r>
            <a:br/>
            <a:r>
              <a:t>        break</a:t>
            </a:r>
          </a:p>
        </p:txBody>
      </p:sp>
      <p:sp>
        <p:nvSpPr>
          <p:cNvPr id="860" name="Line"/>
          <p:cNvSpPr/>
          <p:nvPr/>
        </p:nvSpPr>
        <p:spPr>
          <a:xfrm>
            <a:off x="6259338" y="3771900"/>
            <a:ext cx="6455124" cy="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861" name="0"/>
          <p:cNvSpPr txBox="1"/>
          <p:nvPr/>
        </p:nvSpPr>
        <p:spPr>
          <a:xfrm>
            <a:off x="6581526" y="3873499"/>
            <a:ext cx="2954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</a:t>
            </a:r>
          </a:p>
        </p:txBody>
      </p:sp>
      <p:sp>
        <p:nvSpPr>
          <p:cNvPr id="862" name="1"/>
          <p:cNvSpPr txBox="1"/>
          <p:nvPr/>
        </p:nvSpPr>
        <p:spPr>
          <a:xfrm>
            <a:off x="11877426" y="3873499"/>
            <a:ext cx="2954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</a:t>
            </a:r>
          </a:p>
        </p:txBody>
      </p:sp>
      <p:sp>
        <p:nvSpPr>
          <p:cNvPr id="863" name="up"/>
          <p:cNvSpPr/>
          <p:nvPr/>
        </p:nvSpPr>
        <p:spPr>
          <a:xfrm>
            <a:off x="6589538" y="2310683"/>
            <a:ext cx="1067297" cy="1270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up</a:t>
            </a:r>
          </a:p>
        </p:txBody>
      </p:sp>
      <p:sp>
        <p:nvSpPr>
          <p:cNvPr id="864" name="down"/>
          <p:cNvSpPr/>
          <p:nvPr/>
        </p:nvSpPr>
        <p:spPr>
          <a:xfrm rot="16200000">
            <a:off x="7337114" y="2682295"/>
            <a:ext cx="1270001" cy="526777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down</a:t>
            </a:r>
          </a:p>
        </p:txBody>
      </p:sp>
      <p:sp>
        <p:nvSpPr>
          <p:cNvPr id="865" name="flat"/>
          <p:cNvSpPr/>
          <p:nvPr/>
        </p:nvSpPr>
        <p:spPr>
          <a:xfrm>
            <a:off x="8287394" y="2310683"/>
            <a:ext cx="3735488" cy="1270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flat</a:t>
            </a:r>
          </a:p>
        </p:txBody>
      </p:sp>
      <p:sp>
        <p:nvSpPr>
          <p:cNvPr id="866" name="probabilities"/>
          <p:cNvSpPr txBox="1"/>
          <p:nvPr/>
        </p:nvSpPr>
        <p:spPr>
          <a:xfrm>
            <a:off x="8287146" y="4305299"/>
            <a:ext cx="205308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probabilities</a:t>
            </a:r>
          </a:p>
        </p:txBody>
      </p:sp>
      <p:sp>
        <p:nvSpPr>
          <p:cNvPr id="867" name="0.2"/>
          <p:cNvSpPr txBox="1"/>
          <p:nvPr/>
        </p:nvSpPr>
        <p:spPr>
          <a:xfrm>
            <a:off x="7405757" y="3873499"/>
            <a:ext cx="5621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0.2</a:t>
            </a:r>
          </a:p>
        </p:txBody>
      </p:sp>
      <p:sp>
        <p:nvSpPr>
          <p:cNvPr id="868" name="0.4"/>
          <p:cNvSpPr txBox="1"/>
          <p:nvPr/>
        </p:nvSpPr>
        <p:spPr>
          <a:xfrm>
            <a:off x="8490336" y="3873499"/>
            <a:ext cx="5621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0.4</a:t>
            </a:r>
          </a:p>
        </p:txBody>
      </p:sp>
      <p:sp>
        <p:nvSpPr>
          <p:cNvPr id="869" name="0.6"/>
          <p:cNvSpPr txBox="1"/>
          <p:nvPr/>
        </p:nvSpPr>
        <p:spPr>
          <a:xfrm>
            <a:off x="9574917" y="3873499"/>
            <a:ext cx="56212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0.6</a:t>
            </a:r>
          </a:p>
        </p:txBody>
      </p:sp>
      <p:sp>
        <p:nvSpPr>
          <p:cNvPr id="870" name="0.8"/>
          <p:cNvSpPr txBox="1"/>
          <p:nvPr/>
        </p:nvSpPr>
        <p:spPr>
          <a:xfrm>
            <a:off x="10659496" y="3873499"/>
            <a:ext cx="5621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0.8</a:t>
            </a:r>
          </a:p>
        </p:txBody>
      </p:sp>
      <p:sp>
        <p:nvSpPr>
          <p:cNvPr id="871" name="Arrow"/>
          <p:cNvSpPr/>
          <p:nvPr/>
        </p:nvSpPr>
        <p:spPr>
          <a:xfrm>
            <a:off x="1079500" y="7200900"/>
            <a:ext cx="584200" cy="5842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872" name="up"/>
          <p:cNvSpPr/>
          <p:nvPr/>
        </p:nvSpPr>
        <p:spPr>
          <a:xfrm>
            <a:off x="8827789" y="6756400"/>
            <a:ext cx="1318222" cy="558800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l">
              <a:defRPr sz="22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up</a:t>
            </a:r>
          </a:p>
        </p:txBody>
      </p:sp>
      <p:sp>
        <p:nvSpPr>
          <p:cNvPr id="873" name="key"/>
          <p:cNvSpPr txBox="1"/>
          <p:nvPr/>
        </p:nvSpPr>
        <p:spPr>
          <a:xfrm>
            <a:off x="8205489" y="6807199"/>
            <a:ext cx="65782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key</a:t>
            </a:r>
          </a:p>
        </p:txBody>
      </p:sp>
      <p:sp>
        <p:nvSpPr>
          <p:cNvPr id="874" name="0.2"/>
          <p:cNvSpPr/>
          <p:nvPr/>
        </p:nvSpPr>
        <p:spPr>
          <a:xfrm>
            <a:off x="8827789" y="7518400"/>
            <a:ext cx="1318222" cy="558800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l">
              <a:defRPr sz="22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0.2</a:t>
            </a:r>
          </a:p>
        </p:txBody>
      </p:sp>
      <p:sp>
        <p:nvSpPr>
          <p:cNvPr id="875" name="end"/>
          <p:cNvSpPr txBox="1"/>
          <p:nvPr/>
        </p:nvSpPr>
        <p:spPr>
          <a:xfrm>
            <a:off x="8192318" y="7569199"/>
            <a:ext cx="68416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end</a:t>
            </a:r>
          </a:p>
        </p:txBody>
      </p:sp>
      <p:sp>
        <p:nvSpPr>
          <p:cNvPr id="876" name="Line"/>
          <p:cNvSpPr/>
          <p:nvPr/>
        </p:nvSpPr>
        <p:spPr>
          <a:xfrm>
            <a:off x="7965516" y="1887190"/>
            <a:ext cx="1" cy="293237"/>
          </a:xfrm>
          <a:prstGeom prst="line">
            <a:avLst/>
          </a:prstGeom>
          <a:ln w="381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877" name="x"/>
          <p:cNvSpPr txBox="1"/>
          <p:nvPr/>
        </p:nvSpPr>
        <p:spPr>
          <a:xfrm>
            <a:off x="7821203" y="1504914"/>
            <a:ext cx="30182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x</a:t>
            </a:r>
          </a:p>
        </p:txBody>
      </p:sp>
      <p:sp>
        <p:nvSpPr>
          <p:cNvPr id="878" name="Line"/>
          <p:cNvSpPr/>
          <p:nvPr/>
        </p:nvSpPr>
        <p:spPr>
          <a:xfrm>
            <a:off x="7680014" y="1523008"/>
            <a:ext cx="1" cy="657419"/>
          </a:xfrm>
          <a:prstGeom prst="line">
            <a:avLst/>
          </a:prstGeom>
          <a:ln w="381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879" name="end"/>
          <p:cNvSpPr txBox="1"/>
          <p:nvPr/>
        </p:nvSpPr>
        <p:spPr>
          <a:xfrm>
            <a:off x="7325233" y="1117599"/>
            <a:ext cx="68416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end</a:t>
            </a:r>
          </a:p>
        </p:txBody>
      </p:sp>
    </p:spTree>
  </p:cSld>
  <p:clrMapOvr>
    <a:masterClrMapping/>
  </p:clrMapOvr>
  <p:transition spd="med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Weighted Random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Weighted Random</a:t>
            </a:r>
          </a:p>
        </p:txBody>
      </p:sp>
      <p:sp>
        <p:nvSpPr>
          <p:cNvPr id="882" name="transitions = {     “up”: 0.2,     “down”: 0.1,     “flat”: 0.7 }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540877" cy="7209291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buSzTx/>
              <a:buNone/>
              <a:defRPr sz="2500">
                <a:latin typeface="Courier"/>
                <a:ea typeface="Courier"/>
                <a:cs typeface="Courier"/>
                <a:sym typeface="Courier"/>
              </a:defRPr>
            </a:pPr>
            <a:r>
              <a:t>transitions = {</a:t>
            </a:r>
            <a:br/>
            <a:r>
              <a:t>    “up”: 0.2,</a:t>
            </a:r>
            <a:br/>
            <a:r>
              <a:t>    “down”: 0.1,</a:t>
            </a:r>
            <a:br/>
            <a:r>
              <a:t>    “flat”: 0.7</a:t>
            </a:r>
            <a:br/>
            <a:r>
              <a:t>}</a:t>
            </a:r>
          </a:p>
          <a:p>
            <a:pPr marL="0" lvl="5" indent="0">
              <a:buSzTx/>
              <a:buNone/>
              <a:defRPr sz="2500">
                <a:latin typeface="Courier"/>
                <a:ea typeface="Courier"/>
                <a:cs typeface="Courier"/>
                <a:sym typeface="Courier"/>
              </a:defRPr>
            </a:pPr>
            <a:r>
              <a:t>x = random.random()</a:t>
            </a:r>
            <a:br/>
            <a:r>
              <a:t># assume 0.25</a:t>
            </a:r>
          </a:p>
          <a:p>
            <a:pPr marL="0" lvl="5" indent="0">
              <a:buSzTx/>
              <a:buNone/>
              <a:defRPr sz="2500">
                <a:latin typeface="Courier"/>
                <a:ea typeface="Courier"/>
                <a:cs typeface="Courier"/>
                <a:sym typeface="Courier"/>
              </a:defRPr>
            </a:pPr>
            <a:r>
              <a:t>end = 0</a:t>
            </a:r>
            <a:br/>
            <a:r>
              <a:t>keys = [“up”, “down”, “flat”]</a:t>
            </a:r>
            <a:br/>
            <a:r>
              <a:t>winner = None</a:t>
            </a:r>
            <a:br/>
            <a:r>
              <a:t>for key in keys:</a:t>
            </a:r>
            <a:br/>
            <a:r>
              <a:t>    end += transitions[key]</a:t>
            </a:r>
            <a:br/>
            <a:r>
              <a:t>    if end &gt;= x:</a:t>
            </a:r>
            <a:br/>
            <a:r>
              <a:t>        winner = key</a:t>
            </a:r>
            <a:br/>
            <a:r>
              <a:t>        break</a:t>
            </a:r>
          </a:p>
        </p:txBody>
      </p:sp>
      <p:sp>
        <p:nvSpPr>
          <p:cNvPr id="883" name="Line"/>
          <p:cNvSpPr/>
          <p:nvPr/>
        </p:nvSpPr>
        <p:spPr>
          <a:xfrm>
            <a:off x="6259338" y="3771900"/>
            <a:ext cx="6455124" cy="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884" name="0"/>
          <p:cNvSpPr txBox="1"/>
          <p:nvPr/>
        </p:nvSpPr>
        <p:spPr>
          <a:xfrm>
            <a:off x="6581526" y="3873499"/>
            <a:ext cx="2954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</a:t>
            </a:r>
          </a:p>
        </p:txBody>
      </p:sp>
      <p:sp>
        <p:nvSpPr>
          <p:cNvPr id="885" name="1"/>
          <p:cNvSpPr txBox="1"/>
          <p:nvPr/>
        </p:nvSpPr>
        <p:spPr>
          <a:xfrm>
            <a:off x="11877426" y="3873499"/>
            <a:ext cx="2954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</a:t>
            </a:r>
          </a:p>
        </p:txBody>
      </p:sp>
      <p:sp>
        <p:nvSpPr>
          <p:cNvPr id="886" name="up"/>
          <p:cNvSpPr/>
          <p:nvPr/>
        </p:nvSpPr>
        <p:spPr>
          <a:xfrm>
            <a:off x="6589538" y="2310683"/>
            <a:ext cx="1067297" cy="1270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up</a:t>
            </a:r>
          </a:p>
        </p:txBody>
      </p:sp>
      <p:sp>
        <p:nvSpPr>
          <p:cNvPr id="887" name="down"/>
          <p:cNvSpPr/>
          <p:nvPr/>
        </p:nvSpPr>
        <p:spPr>
          <a:xfrm rot="16200000">
            <a:off x="7337114" y="2682295"/>
            <a:ext cx="1270001" cy="526777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down</a:t>
            </a:r>
          </a:p>
        </p:txBody>
      </p:sp>
      <p:sp>
        <p:nvSpPr>
          <p:cNvPr id="888" name="flat"/>
          <p:cNvSpPr/>
          <p:nvPr/>
        </p:nvSpPr>
        <p:spPr>
          <a:xfrm>
            <a:off x="8287394" y="2310683"/>
            <a:ext cx="3735488" cy="1270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flat</a:t>
            </a:r>
          </a:p>
        </p:txBody>
      </p:sp>
      <p:sp>
        <p:nvSpPr>
          <p:cNvPr id="889" name="probabilities"/>
          <p:cNvSpPr txBox="1"/>
          <p:nvPr/>
        </p:nvSpPr>
        <p:spPr>
          <a:xfrm>
            <a:off x="8287146" y="4305299"/>
            <a:ext cx="205308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probabilities</a:t>
            </a:r>
          </a:p>
        </p:txBody>
      </p:sp>
      <p:sp>
        <p:nvSpPr>
          <p:cNvPr id="890" name="0.2"/>
          <p:cNvSpPr txBox="1"/>
          <p:nvPr/>
        </p:nvSpPr>
        <p:spPr>
          <a:xfrm>
            <a:off x="7405757" y="3873499"/>
            <a:ext cx="5621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0.2</a:t>
            </a:r>
          </a:p>
        </p:txBody>
      </p:sp>
      <p:sp>
        <p:nvSpPr>
          <p:cNvPr id="891" name="0.4"/>
          <p:cNvSpPr txBox="1"/>
          <p:nvPr/>
        </p:nvSpPr>
        <p:spPr>
          <a:xfrm>
            <a:off x="8490336" y="3873499"/>
            <a:ext cx="5621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0.4</a:t>
            </a:r>
          </a:p>
        </p:txBody>
      </p:sp>
      <p:sp>
        <p:nvSpPr>
          <p:cNvPr id="892" name="0.6"/>
          <p:cNvSpPr txBox="1"/>
          <p:nvPr/>
        </p:nvSpPr>
        <p:spPr>
          <a:xfrm>
            <a:off x="9574917" y="3873499"/>
            <a:ext cx="56212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0.6</a:t>
            </a:r>
          </a:p>
        </p:txBody>
      </p:sp>
      <p:sp>
        <p:nvSpPr>
          <p:cNvPr id="893" name="0.8"/>
          <p:cNvSpPr txBox="1"/>
          <p:nvPr/>
        </p:nvSpPr>
        <p:spPr>
          <a:xfrm>
            <a:off x="10659496" y="3873499"/>
            <a:ext cx="5621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0.8</a:t>
            </a:r>
          </a:p>
        </p:txBody>
      </p:sp>
      <p:sp>
        <p:nvSpPr>
          <p:cNvPr id="894" name="Arrow"/>
          <p:cNvSpPr/>
          <p:nvPr/>
        </p:nvSpPr>
        <p:spPr>
          <a:xfrm>
            <a:off x="304800" y="6438900"/>
            <a:ext cx="584200" cy="5842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895" name="up"/>
          <p:cNvSpPr/>
          <p:nvPr/>
        </p:nvSpPr>
        <p:spPr>
          <a:xfrm>
            <a:off x="8827789" y="6756400"/>
            <a:ext cx="1318222" cy="558800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l">
              <a:defRPr sz="22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up</a:t>
            </a:r>
          </a:p>
        </p:txBody>
      </p:sp>
      <p:sp>
        <p:nvSpPr>
          <p:cNvPr id="896" name="key"/>
          <p:cNvSpPr txBox="1"/>
          <p:nvPr/>
        </p:nvSpPr>
        <p:spPr>
          <a:xfrm>
            <a:off x="8205489" y="6807199"/>
            <a:ext cx="65782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key</a:t>
            </a:r>
          </a:p>
        </p:txBody>
      </p:sp>
      <p:sp>
        <p:nvSpPr>
          <p:cNvPr id="897" name="0.2"/>
          <p:cNvSpPr/>
          <p:nvPr/>
        </p:nvSpPr>
        <p:spPr>
          <a:xfrm>
            <a:off x="8827789" y="7518400"/>
            <a:ext cx="1318222" cy="558800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l">
              <a:defRPr sz="22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0.2</a:t>
            </a:r>
          </a:p>
        </p:txBody>
      </p:sp>
      <p:sp>
        <p:nvSpPr>
          <p:cNvPr id="898" name="end"/>
          <p:cNvSpPr txBox="1"/>
          <p:nvPr/>
        </p:nvSpPr>
        <p:spPr>
          <a:xfrm>
            <a:off x="8192318" y="7569199"/>
            <a:ext cx="68416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end</a:t>
            </a:r>
          </a:p>
        </p:txBody>
      </p:sp>
      <p:sp>
        <p:nvSpPr>
          <p:cNvPr id="899" name="Line"/>
          <p:cNvSpPr/>
          <p:nvPr/>
        </p:nvSpPr>
        <p:spPr>
          <a:xfrm>
            <a:off x="7965516" y="1887190"/>
            <a:ext cx="1" cy="293237"/>
          </a:xfrm>
          <a:prstGeom prst="line">
            <a:avLst/>
          </a:prstGeom>
          <a:ln w="381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900" name="x"/>
          <p:cNvSpPr txBox="1"/>
          <p:nvPr/>
        </p:nvSpPr>
        <p:spPr>
          <a:xfrm>
            <a:off x="7821203" y="1504914"/>
            <a:ext cx="30182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x</a:t>
            </a:r>
          </a:p>
        </p:txBody>
      </p:sp>
      <p:sp>
        <p:nvSpPr>
          <p:cNvPr id="901" name="Line"/>
          <p:cNvSpPr/>
          <p:nvPr/>
        </p:nvSpPr>
        <p:spPr>
          <a:xfrm>
            <a:off x="7680014" y="1523008"/>
            <a:ext cx="1" cy="657419"/>
          </a:xfrm>
          <a:prstGeom prst="line">
            <a:avLst/>
          </a:prstGeom>
          <a:ln w="381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902" name="end"/>
          <p:cNvSpPr txBox="1"/>
          <p:nvPr/>
        </p:nvSpPr>
        <p:spPr>
          <a:xfrm>
            <a:off x="7325233" y="1117599"/>
            <a:ext cx="68416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end</a:t>
            </a:r>
          </a:p>
        </p:txBody>
      </p:sp>
    </p:spTree>
  </p:cSld>
  <p:clrMapOvr>
    <a:masterClrMapping/>
  </p:clrMapOvr>
  <p:transition spd="med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Weighted Random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Weighted Random</a:t>
            </a:r>
          </a:p>
        </p:txBody>
      </p:sp>
      <p:sp>
        <p:nvSpPr>
          <p:cNvPr id="905" name="transitions = {     “up”: 0.2,     “down”: 0.1,     “flat”: 0.7 }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540877" cy="7209291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buSzTx/>
              <a:buNone/>
              <a:defRPr sz="2500">
                <a:latin typeface="Courier"/>
                <a:ea typeface="Courier"/>
                <a:cs typeface="Courier"/>
                <a:sym typeface="Courier"/>
              </a:defRPr>
            </a:pPr>
            <a:r>
              <a:t>transitions = {</a:t>
            </a:r>
            <a:br/>
            <a:r>
              <a:t>    “up”: 0.2,</a:t>
            </a:r>
            <a:br/>
            <a:r>
              <a:t>   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“down”: 0.1</a:t>
            </a:r>
            <a:r>
              <a:t>,</a:t>
            </a:r>
            <a:br/>
            <a:r>
              <a:t>    “flat”: 0.7</a:t>
            </a:r>
            <a:br/>
            <a:r>
              <a:t>}</a:t>
            </a:r>
          </a:p>
          <a:p>
            <a:pPr marL="0" lvl="5" indent="0">
              <a:buSzTx/>
              <a:buNone/>
              <a:defRPr sz="2500">
                <a:latin typeface="Courier"/>
                <a:ea typeface="Courier"/>
                <a:cs typeface="Courier"/>
                <a:sym typeface="Courier"/>
              </a:defRPr>
            </a:pPr>
            <a:r>
              <a:t>x = random.random()</a:t>
            </a:r>
            <a:br/>
            <a:r>
              <a:t># assume 0.25</a:t>
            </a:r>
          </a:p>
          <a:p>
            <a:pPr marL="0" lvl="5" indent="0">
              <a:buSzTx/>
              <a:buNone/>
              <a:defRPr sz="2500">
                <a:latin typeface="Courier"/>
                <a:ea typeface="Courier"/>
                <a:cs typeface="Courier"/>
                <a:sym typeface="Courier"/>
              </a:defRPr>
            </a:pPr>
            <a:r>
              <a:t>end = 0</a:t>
            </a:r>
            <a:br/>
            <a:r>
              <a:t>keys = [“up”, “down”, “flat”]</a:t>
            </a:r>
            <a:br/>
            <a:r>
              <a:t>winner = None</a:t>
            </a:r>
            <a:br/>
            <a:r>
              <a:t>for key in keys:</a:t>
            </a:r>
            <a:br/>
            <a:r>
              <a:t>    end += transitions[key]</a:t>
            </a:r>
            <a:br/>
            <a:r>
              <a:t>    if end &gt;= x:</a:t>
            </a:r>
            <a:br/>
            <a:r>
              <a:t>        winner = key</a:t>
            </a:r>
            <a:br/>
            <a:r>
              <a:t>        break</a:t>
            </a:r>
          </a:p>
        </p:txBody>
      </p:sp>
      <p:sp>
        <p:nvSpPr>
          <p:cNvPr id="906" name="Line"/>
          <p:cNvSpPr/>
          <p:nvPr/>
        </p:nvSpPr>
        <p:spPr>
          <a:xfrm>
            <a:off x="6259338" y="3771900"/>
            <a:ext cx="6455124" cy="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907" name="0"/>
          <p:cNvSpPr txBox="1"/>
          <p:nvPr/>
        </p:nvSpPr>
        <p:spPr>
          <a:xfrm>
            <a:off x="6581526" y="3873499"/>
            <a:ext cx="2954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</a:t>
            </a:r>
          </a:p>
        </p:txBody>
      </p:sp>
      <p:sp>
        <p:nvSpPr>
          <p:cNvPr id="908" name="1"/>
          <p:cNvSpPr txBox="1"/>
          <p:nvPr/>
        </p:nvSpPr>
        <p:spPr>
          <a:xfrm>
            <a:off x="11877426" y="3873499"/>
            <a:ext cx="2954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</a:t>
            </a:r>
          </a:p>
        </p:txBody>
      </p:sp>
      <p:sp>
        <p:nvSpPr>
          <p:cNvPr id="909" name="up"/>
          <p:cNvSpPr/>
          <p:nvPr/>
        </p:nvSpPr>
        <p:spPr>
          <a:xfrm>
            <a:off x="6589538" y="2310683"/>
            <a:ext cx="1067297" cy="1270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up</a:t>
            </a:r>
          </a:p>
        </p:txBody>
      </p:sp>
      <p:sp>
        <p:nvSpPr>
          <p:cNvPr id="910" name="down"/>
          <p:cNvSpPr/>
          <p:nvPr/>
        </p:nvSpPr>
        <p:spPr>
          <a:xfrm rot="16200000">
            <a:off x="7337114" y="2682295"/>
            <a:ext cx="1270001" cy="526777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down</a:t>
            </a:r>
          </a:p>
        </p:txBody>
      </p:sp>
      <p:sp>
        <p:nvSpPr>
          <p:cNvPr id="911" name="flat"/>
          <p:cNvSpPr/>
          <p:nvPr/>
        </p:nvSpPr>
        <p:spPr>
          <a:xfrm>
            <a:off x="8287394" y="2310683"/>
            <a:ext cx="3735488" cy="1270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flat</a:t>
            </a:r>
          </a:p>
        </p:txBody>
      </p:sp>
      <p:sp>
        <p:nvSpPr>
          <p:cNvPr id="912" name="probabilities"/>
          <p:cNvSpPr txBox="1"/>
          <p:nvPr/>
        </p:nvSpPr>
        <p:spPr>
          <a:xfrm>
            <a:off x="8287146" y="4305299"/>
            <a:ext cx="205308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probabilities</a:t>
            </a:r>
          </a:p>
        </p:txBody>
      </p:sp>
      <p:sp>
        <p:nvSpPr>
          <p:cNvPr id="913" name="0.2"/>
          <p:cNvSpPr txBox="1"/>
          <p:nvPr/>
        </p:nvSpPr>
        <p:spPr>
          <a:xfrm>
            <a:off x="7405757" y="3873499"/>
            <a:ext cx="5621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0.2</a:t>
            </a:r>
          </a:p>
        </p:txBody>
      </p:sp>
      <p:sp>
        <p:nvSpPr>
          <p:cNvPr id="914" name="0.4"/>
          <p:cNvSpPr txBox="1"/>
          <p:nvPr/>
        </p:nvSpPr>
        <p:spPr>
          <a:xfrm>
            <a:off x="8490336" y="3873499"/>
            <a:ext cx="5621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0.4</a:t>
            </a:r>
          </a:p>
        </p:txBody>
      </p:sp>
      <p:sp>
        <p:nvSpPr>
          <p:cNvPr id="915" name="0.6"/>
          <p:cNvSpPr txBox="1"/>
          <p:nvPr/>
        </p:nvSpPr>
        <p:spPr>
          <a:xfrm>
            <a:off x="9574917" y="3873499"/>
            <a:ext cx="56212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0.6</a:t>
            </a:r>
          </a:p>
        </p:txBody>
      </p:sp>
      <p:sp>
        <p:nvSpPr>
          <p:cNvPr id="916" name="0.8"/>
          <p:cNvSpPr txBox="1"/>
          <p:nvPr/>
        </p:nvSpPr>
        <p:spPr>
          <a:xfrm>
            <a:off x="10659496" y="3873499"/>
            <a:ext cx="5621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0.8</a:t>
            </a:r>
          </a:p>
        </p:txBody>
      </p:sp>
      <p:sp>
        <p:nvSpPr>
          <p:cNvPr id="917" name="Arrow"/>
          <p:cNvSpPr/>
          <p:nvPr/>
        </p:nvSpPr>
        <p:spPr>
          <a:xfrm>
            <a:off x="1054100" y="6845300"/>
            <a:ext cx="584200" cy="5842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918" name="down"/>
          <p:cNvSpPr/>
          <p:nvPr/>
        </p:nvSpPr>
        <p:spPr>
          <a:xfrm>
            <a:off x="8827789" y="6756400"/>
            <a:ext cx="1318222" cy="558800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l">
              <a:defRPr sz="22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down</a:t>
            </a:r>
          </a:p>
        </p:txBody>
      </p:sp>
      <p:sp>
        <p:nvSpPr>
          <p:cNvPr id="919" name="key"/>
          <p:cNvSpPr txBox="1"/>
          <p:nvPr/>
        </p:nvSpPr>
        <p:spPr>
          <a:xfrm>
            <a:off x="8205489" y="6807199"/>
            <a:ext cx="65782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key</a:t>
            </a:r>
          </a:p>
        </p:txBody>
      </p:sp>
      <p:sp>
        <p:nvSpPr>
          <p:cNvPr id="920" name="0.2"/>
          <p:cNvSpPr/>
          <p:nvPr/>
        </p:nvSpPr>
        <p:spPr>
          <a:xfrm>
            <a:off x="8827789" y="7518400"/>
            <a:ext cx="1318222" cy="558800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l">
              <a:defRPr sz="22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0.2</a:t>
            </a:r>
          </a:p>
        </p:txBody>
      </p:sp>
      <p:sp>
        <p:nvSpPr>
          <p:cNvPr id="921" name="end"/>
          <p:cNvSpPr txBox="1"/>
          <p:nvPr/>
        </p:nvSpPr>
        <p:spPr>
          <a:xfrm>
            <a:off x="8192318" y="7569199"/>
            <a:ext cx="68416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end</a:t>
            </a:r>
          </a:p>
        </p:txBody>
      </p:sp>
      <p:sp>
        <p:nvSpPr>
          <p:cNvPr id="922" name="Line"/>
          <p:cNvSpPr/>
          <p:nvPr/>
        </p:nvSpPr>
        <p:spPr>
          <a:xfrm>
            <a:off x="7965516" y="1887190"/>
            <a:ext cx="1" cy="293237"/>
          </a:xfrm>
          <a:prstGeom prst="line">
            <a:avLst/>
          </a:prstGeom>
          <a:ln w="381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923" name="x"/>
          <p:cNvSpPr txBox="1"/>
          <p:nvPr/>
        </p:nvSpPr>
        <p:spPr>
          <a:xfrm>
            <a:off x="7821203" y="1504914"/>
            <a:ext cx="30182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x</a:t>
            </a:r>
          </a:p>
        </p:txBody>
      </p:sp>
      <p:sp>
        <p:nvSpPr>
          <p:cNvPr id="924" name="Line"/>
          <p:cNvSpPr/>
          <p:nvPr/>
        </p:nvSpPr>
        <p:spPr>
          <a:xfrm>
            <a:off x="7680014" y="1523008"/>
            <a:ext cx="1" cy="657419"/>
          </a:xfrm>
          <a:prstGeom prst="line">
            <a:avLst/>
          </a:prstGeom>
          <a:ln w="381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925" name="end"/>
          <p:cNvSpPr txBox="1"/>
          <p:nvPr/>
        </p:nvSpPr>
        <p:spPr>
          <a:xfrm>
            <a:off x="7325233" y="1117599"/>
            <a:ext cx="68416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end</a:t>
            </a:r>
          </a:p>
        </p:txBody>
      </p:sp>
    </p:spTree>
  </p:cSld>
  <p:clrMapOvr>
    <a:masterClrMapping/>
  </p:clrMapOvr>
  <p:transition spd="med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Weighted Random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Weighted Random</a:t>
            </a:r>
          </a:p>
        </p:txBody>
      </p:sp>
      <p:sp>
        <p:nvSpPr>
          <p:cNvPr id="928" name="transitions = {     “up”: 0.2,     “down”: 0.1,     “flat”: 0.7 }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540877" cy="7209291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buSzTx/>
              <a:buNone/>
              <a:defRPr sz="2500">
                <a:latin typeface="Courier"/>
                <a:ea typeface="Courier"/>
                <a:cs typeface="Courier"/>
                <a:sym typeface="Courier"/>
              </a:defRPr>
            </a:pPr>
            <a:r>
              <a:t>transitions = {</a:t>
            </a:r>
            <a:br/>
            <a:r>
              <a:t>    “up”: 0.2,</a:t>
            </a:r>
            <a:br/>
            <a:r>
              <a:t>   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“down”: 0.1</a:t>
            </a:r>
            <a:r>
              <a:t>,</a:t>
            </a:r>
            <a:br/>
            <a:r>
              <a:t>    “flat”: 0.7</a:t>
            </a:r>
            <a:br/>
            <a:r>
              <a:t>}</a:t>
            </a:r>
          </a:p>
          <a:p>
            <a:pPr marL="0" lvl="5" indent="0">
              <a:buSzTx/>
              <a:buNone/>
              <a:defRPr sz="2500">
                <a:latin typeface="Courier"/>
                <a:ea typeface="Courier"/>
                <a:cs typeface="Courier"/>
                <a:sym typeface="Courier"/>
              </a:defRPr>
            </a:pPr>
            <a:r>
              <a:t>x = random.random()</a:t>
            </a:r>
            <a:br/>
            <a:r>
              <a:t># assume 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0.25</a:t>
            </a:r>
          </a:p>
          <a:p>
            <a:pPr marL="0" lvl="5" indent="0">
              <a:buSzTx/>
              <a:buNone/>
              <a:defRPr sz="2500">
                <a:latin typeface="Courier"/>
                <a:ea typeface="Courier"/>
                <a:cs typeface="Courier"/>
                <a:sym typeface="Courier"/>
              </a:defRPr>
            </a:pPr>
            <a:r>
              <a:t>end = 0</a:t>
            </a:r>
            <a:br/>
            <a:r>
              <a:t>keys = [“up”, “down”, “flat”]</a:t>
            </a:r>
            <a:br/>
            <a:r>
              <a:t>winner = None</a:t>
            </a:r>
            <a:br/>
            <a:r>
              <a:t>for key in keys:</a:t>
            </a:r>
            <a:br/>
            <a:r>
              <a:t>    end += transitions[key]</a:t>
            </a:r>
            <a:br/>
            <a:r>
              <a:t>    if end &gt;= x:</a:t>
            </a:r>
            <a:br/>
            <a:r>
              <a:t>        winner = key</a:t>
            </a:r>
            <a:br/>
            <a:r>
              <a:t>        break</a:t>
            </a:r>
          </a:p>
        </p:txBody>
      </p:sp>
      <p:sp>
        <p:nvSpPr>
          <p:cNvPr id="929" name="Line"/>
          <p:cNvSpPr/>
          <p:nvPr/>
        </p:nvSpPr>
        <p:spPr>
          <a:xfrm>
            <a:off x="6259338" y="3771900"/>
            <a:ext cx="6455124" cy="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930" name="0"/>
          <p:cNvSpPr txBox="1"/>
          <p:nvPr/>
        </p:nvSpPr>
        <p:spPr>
          <a:xfrm>
            <a:off x="6581526" y="3873499"/>
            <a:ext cx="2954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</a:t>
            </a:r>
          </a:p>
        </p:txBody>
      </p:sp>
      <p:sp>
        <p:nvSpPr>
          <p:cNvPr id="931" name="1"/>
          <p:cNvSpPr txBox="1"/>
          <p:nvPr/>
        </p:nvSpPr>
        <p:spPr>
          <a:xfrm>
            <a:off x="11877426" y="3873499"/>
            <a:ext cx="2954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</a:t>
            </a:r>
          </a:p>
        </p:txBody>
      </p:sp>
      <p:sp>
        <p:nvSpPr>
          <p:cNvPr id="932" name="up"/>
          <p:cNvSpPr/>
          <p:nvPr/>
        </p:nvSpPr>
        <p:spPr>
          <a:xfrm>
            <a:off x="6589538" y="2310683"/>
            <a:ext cx="1067297" cy="1270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up</a:t>
            </a:r>
          </a:p>
        </p:txBody>
      </p:sp>
      <p:sp>
        <p:nvSpPr>
          <p:cNvPr id="933" name="down"/>
          <p:cNvSpPr/>
          <p:nvPr/>
        </p:nvSpPr>
        <p:spPr>
          <a:xfrm rot="16200000">
            <a:off x="7337114" y="2682295"/>
            <a:ext cx="1270001" cy="526777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down</a:t>
            </a:r>
          </a:p>
        </p:txBody>
      </p:sp>
      <p:sp>
        <p:nvSpPr>
          <p:cNvPr id="934" name="flat"/>
          <p:cNvSpPr/>
          <p:nvPr/>
        </p:nvSpPr>
        <p:spPr>
          <a:xfrm>
            <a:off x="8287394" y="2310683"/>
            <a:ext cx="3735488" cy="1270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flat</a:t>
            </a:r>
          </a:p>
        </p:txBody>
      </p:sp>
      <p:sp>
        <p:nvSpPr>
          <p:cNvPr id="935" name="probabilities"/>
          <p:cNvSpPr txBox="1"/>
          <p:nvPr/>
        </p:nvSpPr>
        <p:spPr>
          <a:xfrm>
            <a:off x="8287146" y="4305299"/>
            <a:ext cx="205308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probabilities</a:t>
            </a:r>
          </a:p>
        </p:txBody>
      </p:sp>
      <p:sp>
        <p:nvSpPr>
          <p:cNvPr id="936" name="0.2"/>
          <p:cNvSpPr txBox="1"/>
          <p:nvPr/>
        </p:nvSpPr>
        <p:spPr>
          <a:xfrm>
            <a:off x="7405757" y="3873499"/>
            <a:ext cx="5621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0.2</a:t>
            </a:r>
          </a:p>
        </p:txBody>
      </p:sp>
      <p:sp>
        <p:nvSpPr>
          <p:cNvPr id="937" name="0.4"/>
          <p:cNvSpPr txBox="1"/>
          <p:nvPr/>
        </p:nvSpPr>
        <p:spPr>
          <a:xfrm>
            <a:off x="8490336" y="3873499"/>
            <a:ext cx="5621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0.4</a:t>
            </a:r>
          </a:p>
        </p:txBody>
      </p:sp>
      <p:sp>
        <p:nvSpPr>
          <p:cNvPr id="938" name="0.6"/>
          <p:cNvSpPr txBox="1"/>
          <p:nvPr/>
        </p:nvSpPr>
        <p:spPr>
          <a:xfrm>
            <a:off x="9574917" y="3873499"/>
            <a:ext cx="56212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0.6</a:t>
            </a:r>
          </a:p>
        </p:txBody>
      </p:sp>
      <p:sp>
        <p:nvSpPr>
          <p:cNvPr id="939" name="0.8"/>
          <p:cNvSpPr txBox="1"/>
          <p:nvPr/>
        </p:nvSpPr>
        <p:spPr>
          <a:xfrm>
            <a:off x="10659496" y="3873499"/>
            <a:ext cx="5621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0.8</a:t>
            </a:r>
          </a:p>
        </p:txBody>
      </p:sp>
      <p:sp>
        <p:nvSpPr>
          <p:cNvPr id="940" name="Arrow"/>
          <p:cNvSpPr/>
          <p:nvPr/>
        </p:nvSpPr>
        <p:spPr>
          <a:xfrm>
            <a:off x="1054100" y="7226300"/>
            <a:ext cx="584200" cy="5842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941" name="down"/>
          <p:cNvSpPr/>
          <p:nvPr/>
        </p:nvSpPr>
        <p:spPr>
          <a:xfrm>
            <a:off x="8827789" y="6756400"/>
            <a:ext cx="1318222" cy="558800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l">
              <a:defRPr sz="22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down</a:t>
            </a:r>
          </a:p>
        </p:txBody>
      </p:sp>
      <p:sp>
        <p:nvSpPr>
          <p:cNvPr id="942" name="key"/>
          <p:cNvSpPr txBox="1"/>
          <p:nvPr/>
        </p:nvSpPr>
        <p:spPr>
          <a:xfrm>
            <a:off x="8205489" y="6807199"/>
            <a:ext cx="65782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key</a:t>
            </a:r>
          </a:p>
        </p:txBody>
      </p:sp>
      <p:sp>
        <p:nvSpPr>
          <p:cNvPr id="943" name="0.3"/>
          <p:cNvSpPr/>
          <p:nvPr/>
        </p:nvSpPr>
        <p:spPr>
          <a:xfrm>
            <a:off x="8827789" y="7518400"/>
            <a:ext cx="1318222" cy="558800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l">
              <a:defRPr sz="22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0.3</a:t>
            </a:r>
          </a:p>
        </p:txBody>
      </p:sp>
      <p:sp>
        <p:nvSpPr>
          <p:cNvPr id="944" name="end"/>
          <p:cNvSpPr txBox="1"/>
          <p:nvPr/>
        </p:nvSpPr>
        <p:spPr>
          <a:xfrm>
            <a:off x="8192318" y="7569199"/>
            <a:ext cx="68416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end</a:t>
            </a:r>
          </a:p>
        </p:txBody>
      </p:sp>
      <p:sp>
        <p:nvSpPr>
          <p:cNvPr id="945" name="Line"/>
          <p:cNvSpPr/>
          <p:nvPr/>
        </p:nvSpPr>
        <p:spPr>
          <a:xfrm>
            <a:off x="7965516" y="1887190"/>
            <a:ext cx="1" cy="293237"/>
          </a:xfrm>
          <a:prstGeom prst="line">
            <a:avLst/>
          </a:prstGeom>
          <a:ln w="381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946" name="x"/>
          <p:cNvSpPr txBox="1"/>
          <p:nvPr/>
        </p:nvSpPr>
        <p:spPr>
          <a:xfrm>
            <a:off x="7821203" y="1504914"/>
            <a:ext cx="30182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x</a:t>
            </a:r>
          </a:p>
        </p:txBody>
      </p:sp>
      <p:sp>
        <p:nvSpPr>
          <p:cNvPr id="947" name="Line"/>
          <p:cNvSpPr/>
          <p:nvPr/>
        </p:nvSpPr>
        <p:spPr>
          <a:xfrm>
            <a:off x="8276914" y="1523008"/>
            <a:ext cx="1" cy="657419"/>
          </a:xfrm>
          <a:prstGeom prst="line">
            <a:avLst/>
          </a:prstGeom>
          <a:ln w="381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948" name="end"/>
          <p:cNvSpPr txBox="1"/>
          <p:nvPr/>
        </p:nvSpPr>
        <p:spPr>
          <a:xfrm>
            <a:off x="7922133" y="1117599"/>
            <a:ext cx="68416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end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len, in, for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len, in, for</a:t>
            </a:r>
          </a:p>
        </p:txBody>
      </p:sp>
      <p:sp>
        <p:nvSpPr>
          <p:cNvPr id="162" name="num_words = {0:“zero”, 1:”one”, 2:”two”, 3:”three”}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540877" cy="7684494"/>
          </a:xfrm>
          <a:prstGeom prst="rect">
            <a:avLst/>
          </a:prstGeom>
        </p:spPr>
        <p:txBody>
          <a:bodyPr anchor="t"/>
          <a:lstStyle/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num_words = {0:“zero”, 1:”one”, 2:”two”, 3:”three”}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br/>
            <a:r>
              <a:t>print(len(num_words))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br/>
            <a:r>
              <a:t>print(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1 in num_words</a:t>
            </a:r>
            <a:r>
              <a:t>)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br/>
            <a:r>
              <a:t>print(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“one” in num_words</a:t>
            </a:r>
            <a:r>
              <a:t>)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br/>
            <a:endParaRPr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for x in num_words: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    print(x)</a:t>
            </a:r>
          </a:p>
        </p:txBody>
      </p:sp>
      <p:sp>
        <p:nvSpPr>
          <p:cNvPr id="163" name="Arrow"/>
          <p:cNvSpPr/>
          <p:nvPr/>
        </p:nvSpPr>
        <p:spPr>
          <a:xfrm>
            <a:off x="5867400" y="2559050"/>
            <a:ext cx="1270000" cy="12700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64" name="4"/>
          <p:cNvSpPr txBox="1"/>
          <p:nvPr/>
        </p:nvSpPr>
        <p:spPr>
          <a:xfrm>
            <a:off x="7724626" y="2794000"/>
            <a:ext cx="476548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/>
            </a:lvl1pPr>
          </a:lstStyle>
          <a:p>
            <a:r>
              <a:t>4</a:t>
            </a:r>
          </a:p>
        </p:txBody>
      </p:sp>
      <p:sp>
        <p:nvSpPr>
          <p:cNvPr id="165" name="Arrow"/>
          <p:cNvSpPr/>
          <p:nvPr/>
        </p:nvSpPr>
        <p:spPr>
          <a:xfrm>
            <a:off x="6096000" y="3867150"/>
            <a:ext cx="1270000" cy="12700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66" name="True"/>
          <p:cNvSpPr txBox="1"/>
          <p:nvPr/>
        </p:nvSpPr>
        <p:spPr>
          <a:xfrm>
            <a:off x="8060690" y="4102100"/>
            <a:ext cx="1608237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800"/>
            </a:lvl1pPr>
          </a:lstStyle>
          <a:p>
            <a:r>
              <a:t>True</a:t>
            </a:r>
          </a:p>
        </p:txBody>
      </p:sp>
      <p:sp>
        <p:nvSpPr>
          <p:cNvPr id="167" name="Arrow"/>
          <p:cNvSpPr/>
          <p:nvPr/>
        </p:nvSpPr>
        <p:spPr>
          <a:xfrm>
            <a:off x="6477000" y="5137150"/>
            <a:ext cx="1270000" cy="12700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68" name="False (it is only checking keys, not vals)"/>
          <p:cNvSpPr txBox="1"/>
          <p:nvPr/>
        </p:nvSpPr>
        <p:spPr>
          <a:xfrm>
            <a:off x="8314690" y="5361891"/>
            <a:ext cx="4185643" cy="1155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 sz="4800"/>
            </a:pPr>
            <a:r>
              <a:t>False</a:t>
            </a:r>
            <a:br/>
            <a:r>
              <a:rPr sz="2400" b="0"/>
              <a:t>(it is only checking keys, not vals)</a:t>
            </a:r>
          </a:p>
        </p:txBody>
      </p:sp>
    </p:spTree>
  </p:cSld>
  <p:clrMapOvr>
    <a:masterClrMapping/>
  </p:clrMapOvr>
  <p:transition spd="med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Weighted Random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Weighted Random</a:t>
            </a:r>
          </a:p>
        </p:txBody>
      </p:sp>
      <p:sp>
        <p:nvSpPr>
          <p:cNvPr id="951" name="transitions = {     “up”: 0.2,     “down”: 0.1,     “flat”: 0.7 }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540877" cy="7209291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buSzTx/>
              <a:buNone/>
              <a:defRPr sz="2500">
                <a:latin typeface="Courier"/>
                <a:ea typeface="Courier"/>
                <a:cs typeface="Courier"/>
                <a:sym typeface="Courier"/>
              </a:defRPr>
            </a:pPr>
            <a:r>
              <a:t>transitions = {</a:t>
            </a:r>
            <a:br/>
            <a:r>
              <a:t>    “up”: 0.2,</a:t>
            </a:r>
            <a:br/>
            <a:r>
              <a:t>   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“down”: 0.1</a:t>
            </a:r>
            <a:r>
              <a:t>,</a:t>
            </a:r>
            <a:br/>
            <a:r>
              <a:t>    “flat”: 0.7</a:t>
            </a:r>
            <a:br/>
            <a:r>
              <a:t>}</a:t>
            </a:r>
          </a:p>
          <a:p>
            <a:pPr marL="0" lvl="5" indent="0">
              <a:buSzTx/>
              <a:buNone/>
              <a:defRPr sz="2500">
                <a:latin typeface="Courier"/>
                <a:ea typeface="Courier"/>
                <a:cs typeface="Courier"/>
                <a:sym typeface="Courier"/>
              </a:defRPr>
            </a:pPr>
            <a:r>
              <a:t>x = random.random()</a:t>
            </a:r>
            <a:br/>
            <a:r>
              <a:t># assume 0.25</a:t>
            </a:r>
          </a:p>
          <a:p>
            <a:pPr marL="0" lvl="5" indent="0">
              <a:buSzTx/>
              <a:buNone/>
              <a:defRPr sz="2500">
                <a:latin typeface="Courier"/>
                <a:ea typeface="Courier"/>
                <a:cs typeface="Courier"/>
                <a:sym typeface="Courier"/>
              </a:defRPr>
            </a:pPr>
            <a:r>
              <a:t>end = 0</a:t>
            </a:r>
            <a:br/>
            <a:r>
              <a:t>keys = [“up”, “down”, “flat”]</a:t>
            </a:r>
            <a:br/>
            <a:r>
              <a:t>winner = None</a:t>
            </a:r>
            <a:br/>
            <a:r>
              <a:t>for key in keys:</a:t>
            </a:r>
            <a:br/>
            <a:r>
              <a:t>    end += transitions[key]</a:t>
            </a:r>
            <a:br/>
            <a:r>
              <a:t>    if end &gt;= x:</a:t>
            </a:r>
            <a:br/>
            <a:r>
              <a:t>        winner = key</a:t>
            </a:r>
            <a:br/>
            <a:r>
              <a:t>        break</a:t>
            </a:r>
          </a:p>
        </p:txBody>
      </p:sp>
      <p:sp>
        <p:nvSpPr>
          <p:cNvPr id="952" name="Line"/>
          <p:cNvSpPr/>
          <p:nvPr/>
        </p:nvSpPr>
        <p:spPr>
          <a:xfrm>
            <a:off x="6259338" y="3771900"/>
            <a:ext cx="6455124" cy="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953" name="0"/>
          <p:cNvSpPr txBox="1"/>
          <p:nvPr/>
        </p:nvSpPr>
        <p:spPr>
          <a:xfrm>
            <a:off x="6581526" y="3873499"/>
            <a:ext cx="2954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</a:t>
            </a:r>
          </a:p>
        </p:txBody>
      </p:sp>
      <p:sp>
        <p:nvSpPr>
          <p:cNvPr id="954" name="1"/>
          <p:cNvSpPr txBox="1"/>
          <p:nvPr/>
        </p:nvSpPr>
        <p:spPr>
          <a:xfrm>
            <a:off x="11877426" y="3873499"/>
            <a:ext cx="2954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</a:t>
            </a:r>
          </a:p>
        </p:txBody>
      </p:sp>
      <p:sp>
        <p:nvSpPr>
          <p:cNvPr id="955" name="up"/>
          <p:cNvSpPr/>
          <p:nvPr/>
        </p:nvSpPr>
        <p:spPr>
          <a:xfrm>
            <a:off x="6589538" y="2310683"/>
            <a:ext cx="1067297" cy="1270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up</a:t>
            </a:r>
          </a:p>
        </p:txBody>
      </p:sp>
      <p:sp>
        <p:nvSpPr>
          <p:cNvPr id="956" name="down"/>
          <p:cNvSpPr/>
          <p:nvPr/>
        </p:nvSpPr>
        <p:spPr>
          <a:xfrm rot="16200000">
            <a:off x="7337114" y="2682295"/>
            <a:ext cx="1270001" cy="526777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down</a:t>
            </a:r>
          </a:p>
        </p:txBody>
      </p:sp>
      <p:sp>
        <p:nvSpPr>
          <p:cNvPr id="957" name="flat"/>
          <p:cNvSpPr/>
          <p:nvPr/>
        </p:nvSpPr>
        <p:spPr>
          <a:xfrm>
            <a:off x="8287394" y="2310683"/>
            <a:ext cx="3735488" cy="1270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flat</a:t>
            </a:r>
          </a:p>
        </p:txBody>
      </p:sp>
      <p:sp>
        <p:nvSpPr>
          <p:cNvPr id="958" name="probabilities"/>
          <p:cNvSpPr txBox="1"/>
          <p:nvPr/>
        </p:nvSpPr>
        <p:spPr>
          <a:xfrm>
            <a:off x="8287146" y="4305299"/>
            <a:ext cx="205308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probabilities</a:t>
            </a:r>
          </a:p>
        </p:txBody>
      </p:sp>
      <p:sp>
        <p:nvSpPr>
          <p:cNvPr id="959" name="0.2"/>
          <p:cNvSpPr txBox="1"/>
          <p:nvPr/>
        </p:nvSpPr>
        <p:spPr>
          <a:xfrm>
            <a:off x="7405757" y="3873499"/>
            <a:ext cx="5621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0.2</a:t>
            </a:r>
          </a:p>
        </p:txBody>
      </p:sp>
      <p:sp>
        <p:nvSpPr>
          <p:cNvPr id="960" name="0.4"/>
          <p:cNvSpPr txBox="1"/>
          <p:nvPr/>
        </p:nvSpPr>
        <p:spPr>
          <a:xfrm>
            <a:off x="8490336" y="3873499"/>
            <a:ext cx="5621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0.4</a:t>
            </a:r>
          </a:p>
        </p:txBody>
      </p:sp>
      <p:sp>
        <p:nvSpPr>
          <p:cNvPr id="961" name="0.6"/>
          <p:cNvSpPr txBox="1"/>
          <p:nvPr/>
        </p:nvSpPr>
        <p:spPr>
          <a:xfrm>
            <a:off x="9574917" y="3873499"/>
            <a:ext cx="56212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0.6</a:t>
            </a:r>
          </a:p>
        </p:txBody>
      </p:sp>
      <p:sp>
        <p:nvSpPr>
          <p:cNvPr id="962" name="0.8"/>
          <p:cNvSpPr txBox="1"/>
          <p:nvPr/>
        </p:nvSpPr>
        <p:spPr>
          <a:xfrm>
            <a:off x="10659496" y="3873499"/>
            <a:ext cx="5621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0.8</a:t>
            </a:r>
          </a:p>
        </p:txBody>
      </p:sp>
      <p:sp>
        <p:nvSpPr>
          <p:cNvPr id="963" name="Arrow"/>
          <p:cNvSpPr/>
          <p:nvPr/>
        </p:nvSpPr>
        <p:spPr>
          <a:xfrm>
            <a:off x="1803400" y="7594600"/>
            <a:ext cx="584200" cy="5842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964" name="down"/>
          <p:cNvSpPr/>
          <p:nvPr/>
        </p:nvSpPr>
        <p:spPr>
          <a:xfrm>
            <a:off x="8827789" y="6756400"/>
            <a:ext cx="1318222" cy="558800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l">
              <a:defRPr sz="22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down</a:t>
            </a:r>
          </a:p>
        </p:txBody>
      </p:sp>
      <p:sp>
        <p:nvSpPr>
          <p:cNvPr id="965" name="key"/>
          <p:cNvSpPr txBox="1"/>
          <p:nvPr/>
        </p:nvSpPr>
        <p:spPr>
          <a:xfrm>
            <a:off x="8205489" y="6807199"/>
            <a:ext cx="65782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key</a:t>
            </a:r>
          </a:p>
        </p:txBody>
      </p:sp>
      <p:sp>
        <p:nvSpPr>
          <p:cNvPr id="966" name="0.3"/>
          <p:cNvSpPr/>
          <p:nvPr/>
        </p:nvSpPr>
        <p:spPr>
          <a:xfrm>
            <a:off x="8827789" y="7518400"/>
            <a:ext cx="1318222" cy="558800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l">
              <a:defRPr sz="22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0.3</a:t>
            </a:r>
          </a:p>
        </p:txBody>
      </p:sp>
      <p:sp>
        <p:nvSpPr>
          <p:cNvPr id="967" name="end"/>
          <p:cNvSpPr txBox="1"/>
          <p:nvPr/>
        </p:nvSpPr>
        <p:spPr>
          <a:xfrm>
            <a:off x="8192318" y="7569199"/>
            <a:ext cx="68416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end</a:t>
            </a:r>
          </a:p>
        </p:txBody>
      </p:sp>
      <p:sp>
        <p:nvSpPr>
          <p:cNvPr id="968" name="we randomly chose “down”"/>
          <p:cNvSpPr txBox="1"/>
          <p:nvPr/>
        </p:nvSpPr>
        <p:spPr>
          <a:xfrm>
            <a:off x="3573214" y="8635999"/>
            <a:ext cx="435977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we randomly chose “down”</a:t>
            </a:r>
          </a:p>
        </p:txBody>
      </p:sp>
      <p:sp>
        <p:nvSpPr>
          <p:cNvPr id="969" name="x"/>
          <p:cNvSpPr txBox="1"/>
          <p:nvPr/>
        </p:nvSpPr>
        <p:spPr>
          <a:xfrm>
            <a:off x="7821203" y="1504914"/>
            <a:ext cx="30182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x</a:t>
            </a:r>
          </a:p>
        </p:txBody>
      </p:sp>
      <p:sp>
        <p:nvSpPr>
          <p:cNvPr id="970" name="Line"/>
          <p:cNvSpPr/>
          <p:nvPr/>
        </p:nvSpPr>
        <p:spPr>
          <a:xfrm>
            <a:off x="8276914" y="1523008"/>
            <a:ext cx="1" cy="657419"/>
          </a:xfrm>
          <a:prstGeom prst="line">
            <a:avLst/>
          </a:prstGeom>
          <a:ln w="381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971" name="end"/>
          <p:cNvSpPr txBox="1"/>
          <p:nvPr/>
        </p:nvSpPr>
        <p:spPr>
          <a:xfrm>
            <a:off x="7922133" y="1117599"/>
            <a:ext cx="68416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end</a:t>
            </a:r>
          </a:p>
        </p:txBody>
      </p:sp>
      <p:sp>
        <p:nvSpPr>
          <p:cNvPr id="972" name="Line"/>
          <p:cNvSpPr/>
          <p:nvPr/>
        </p:nvSpPr>
        <p:spPr>
          <a:xfrm>
            <a:off x="7965516" y="1887190"/>
            <a:ext cx="1" cy="293237"/>
          </a:xfrm>
          <a:prstGeom prst="line">
            <a:avLst/>
          </a:prstGeom>
          <a:ln w="381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len, in, for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len, in, for</a:t>
            </a:r>
          </a:p>
        </p:txBody>
      </p:sp>
      <p:sp>
        <p:nvSpPr>
          <p:cNvPr id="171" name="num_words = {0:“zero”, 1:”one”, 2:”two”, 3:”three”}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540877" cy="7684494"/>
          </a:xfrm>
          <a:prstGeom prst="rect">
            <a:avLst/>
          </a:prstGeom>
        </p:spPr>
        <p:txBody>
          <a:bodyPr anchor="t"/>
          <a:lstStyle/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num_words = {0:“zero”, 1:”one”, 2:”two”, 3:”three”}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br/>
            <a:r>
              <a:t>print(len(num_words))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br/>
            <a:r>
              <a:t>print(1 in num_words)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br/>
            <a:r>
              <a:t>print(“one” in num_words)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br/>
            <a:endParaRPr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for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x</a:t>
            </a:r>
            <a:r>
              <a:t> in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num_words</a:t>
            </a:r>
            <a:r>
              <a:t>: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    print(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x</a:t>
            </a:r>
            <a:r>
              <a:t>)</a:t>
            </a:r>
          </a:p>
        </p:txBody>
      </p:sp>
      <p:sp>
        <p:nvSpPr>
          <p:cNvPr id="172" name="Arrow"/>
          <p:cNvSpPr/>
          <p:nvPr/>
        </p:nvSpPr>
        <p:spPr>
          <a:xfrm>
            <a:off x="5867400" y="2559050"/>
            <a:ext cx="1270000" cy="12700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73" name="4"/>
          <p:cNvSpPr txBox="1"/>
          <p:nvPr/>
        </p:nvSpPr>
        <p:spPr>
          <a:xfrm>
            <a:off x="7724626" y="2794000"/>
            <a:ext cx="476548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/>
            </a:lvl1pPr>
          </a:lstStyle>
          <a:p>
            <a:r>
              <a:t>4</a:t>
            </a:r>
          </a:p>
        </p:txBody>
      </p:sp>
      <p:sp>
        <p:nvSpPr>
          <p:cNvPr id="174" name="Arrow"/>
          <p:cNvSpPr/>
          <p:nvPr/>
        </p:nvSpPr>
        <p:spPr>
          <a:xfrm>
            <a:off x="6096000" y="3867150"/>
            <a:ext cx="1270000" cy="12700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75" name="True"/>
          <p:cNvSpPr txBox="1"/>
          <p:nvPr/>
        </p:nvSpPr>
        <p:spPr>
          <a:xfrm>
            <a:off x="8060690" y="4102100"/>
            <a:ext cx="1608237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800"/>
            </a:lvl1pPr>
          </a:lstStyle>
          <a:p>
            <a:r>
              <a:t>True</a:t>
            </a:r>
          </a:p>
        </p:txBody>
      </p:sp>
      <p:sp>
        <p:nvSpPr>
          <p:cNvPr id="176" name="Arrow"/>
          <p:cNvSpPr/>
          <p:nvPr/>
        </p:nvSpPr>
        <p:spPr>
          <a:xfrm>
            <a:off x="6477000" y="5137150"/>
            <a:ext cx="1270000" cy="12700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77" name="False (it is only checking keys, not vals)"/>
          <p:cNvSpPr txBox="1"/>
          <p:nvPr/>
        </p:nvSpPr>
        <p:spPr>
          <a:xfrm>
            <a:off x="8314690" y="5361891"/>
            <a:ext cx="4185643" cy="1155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 sz="4800"/>
            </a:pPr>
            <a:r>
              <a:t>False</a:t>
            </a:r>
            <a:br/>
            <a:r>
              <a:rPr sz="2400" b="0"/>
              <a:t>(it is only checking keys, not vals)</a:t>
            </a:r>
          </a:p>
        </p:txBody>
      </p:sp>
      <p:sp>
        <p:nvSpPr>
          <p:cNvPr id="178" name="?…"/>
          <p:cNvSpPr txBox="1"/>
          <p:nvPr/>
        </p:nvSpPr>
        <p:spPr>
          <a:xfrm>
            <a:off x="6885381" y="6889749"/>
            <a:ext cx="391320" cy="203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3200"/>
            </a:pPr>
            <a:r>
              <a:t>?</a:t>
            </a:r>
          </a:p>
          <a:p>
            <a:pPr algn="l">
              <a:defRPr sz="3200"/>
            </a:pPr>
            <a:r>
              <a:t>?</a:t>
            </a:r>
          </a:p>
          <a:p>
            <a:pPr algn="l">
              <a:defRPr sz="3200"/>
            </a:pPr>
            <a:r>
              <a:t>?</a:t>
            </a:r>
          </a:p>
          <a:p>
            <a:pPr algn="l">
              <a:defRPr sz="3200"/>
            </a:pPr>
            <a:r>
              <a:t>?</a:t>
            </a:r>
          </a:p>
        </p:txBody>
      </p:sp>
      <p:sp>
        <p:nvSpPr>
          <p:cNvPr id="179" name="Arrow"/>
          <p:cNvSpPr/>
          <p:nvPr/>
        </p:nvSpPr>
        <p:spPr>
          <a:xfrm>
            <a:off x="5249545" y="6737350"/>
            <a:ext cx="1270001" cy="12700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len, in, for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len, in, for</a:t>
            </a:r>
          </a:p>
        </p:txBody>
      </p:sp>
      <p:sp>
        <p:nvSpPr>
          <p:cNvPr id="182" name="num_words = {0:“zero”, 1:”one”, 2:”two”, 3:”three”}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540877" cy="7684494"/>
          </a:xfrm>
          <a:prstGeom prst="rect">
            <a:avLst/>
          </a:prstGeom>
        </p:spPr>
        <p:txBody>
          <a:bodyPr anchor="t"/>
          <a:lstStyle/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num_words</a:t>
            </a:r>
            <a:r>
              <a:rPr dirty="0"/>
              <a:t> = {0:“zero”, 1:”one”, 2:”two”, 3:”three”}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 dirty="0"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br>
              <a:rPr dirty="0"/>
            </a:br>
            <a:r>
              <a:rPr dirty="0"/>
              <a:t>print(</a:t>
            </a:r>
            <a:r>
              <a:rPr dirty="0" err="1"/>
              <a:t>len</a:t>
            </a:r>
            <a:r>
              <a:rPr dirty="0"/>
              <a:t>(</a:t>
            </a:r>
            <a:r>
              <a:rPr dirty="0" err="1"/>
              <a:t>num_words</a:t>
            </a:r>
            <a:r>
              <a:rPr dirty="0"/>
              <a:t>))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 dirty="0"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br>
              <a:rPr dirty="0"/>
            </a:br>
            <a:r>
              <a:rPr dirty="0"/>
              <a:t>print(1 in </a:t>
            </a:r>
            <a:r>
              <a:rPr dirty="0" err="1"/>
              <a:t>num_words</a:t>
            </a:r>
            <a:r>
              <a:rPr dirty="0"/>
              <a:t>)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 dirty="0"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br>
              <a:rPr dirty="0"/>
            </a:br>
            <a:r>
              <a:rPr dirty="0"/>
              <a:t>print(“one” in </a:t>
            </a:r>
            <a:r>
              <a:rPr dirty="0" err="1"/>
              <a:t>num_words</a:t>
            </a:r>
            <a:r>
              <a:rPr dirty="0"/>
              <a:t>)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br>
              <a:rPr dirty="0"/>
            </a:br>
            <a:endParaRPr dirty="0"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for 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x</a:t>
            </a:r>
            <a:r>
              <a:rPr dirty="0"/>
              <a:t> in </a:t>
            </a:r>
            <a:r>
              <a:rPr dirty="0" err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num_words</a:t>
            </a:r>
            <a:r>
              <a:rPr dirty="0"/>
              <a:t>: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   print(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x</a:t>
            </a:r>
            <a:r>
              <a:rPr dirty="0"/>
              <a:t>)</a:t>
            </a:r>
          </a:p>
        </p:txBody>
      </p:sp>
      <p:sp>
        <p:nvSpPr>
          <p:cNvPr id="183" name="Arrow"/>
          <p:cNvSpPr/>
          <p:nvPr/>
        </p:nvSpPr>
        <p:spPr>
          <a:xfrm>
            <a:off x="5867400" y="2559050"/>
            <a:ext cx="1270000" cy="12700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84" name="4"/>
          <p:cNvSpPr txBox="1"/>
          <p:nvPr/>
        </p:nvSpPr>
        <p:spPr>
          <a:xfrm>
            <a:off x="7724626" y="2794000"/>
            <a:ext cx="476548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/>
            </a:lvl1pPr>
          </a:lstStyle>
          <a:p>
            <a:r>
              <a:t>4</a:t>
            </a:r>
          </a:p>
        </p:txBody>
      </p:sp>
      <p:sp>
        <p:nvSpPr>
          <p:cNvPr id="185" name="Arrow"/>
          <p:cNvSpPr/>
          <p:nvPr/>
        </p:nvSpPr>
        <p:spPr>
          <a:xfrm>
            <a:off x="6096000" y="3867150"/>
            <a:ext cx="1270000" cy="12700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86" name="True"/>
          <p:cNvSpPr txBox="1"/>
          <p:nvPr/>
        </p:nvSpPr>
        <p:spPr>
          <a:xfrm>
            <a:off x="8060690" y="4102100"/>
            <a:ext cx="1608237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800"/>
            </a:lvl1pPr>
          </a:lstStyle>
          <a:p>
            <a:r>
              <a:t>True</a:t>
            </a:r>
          </a:p>
        </p:txBody>
      </p:sp>
      <p:sp>
        <p:nvSpPr>
          <p:cNvPr id="187" name="Arrow"/>
          <p:cNvSpPr/>
          <p:nvPr/>
        </p:nvSpPr>
        <p:spPr>
          <a:xfrm>
            <a:off x="6477000" y="5137150"/>
            <a:ext cx="1270000" cy="12700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88" name="False (it is only checking keys, not vals)"/>
          <p:cNvSpPr txBox="1"/>
          <p:nvPr/>
        </p:nvSpPr>
        <p:spPr>
          <a:xfrm>
            <a:off x="8314690" y="5361891"/>
            <a:ext cx="4185643" cy="1155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 sz="4800"/>
            </a:pPr>
            <a:r>
              <a:t>False</a:t>
            </a:r>
            <a:br/>
            <a:r>
              <a:rPr sz="2400" b="0"/>
              <a:t>(it is only checking keys, not vals)</a:t>
            </a:r>
          </a:p>
        </p:txBody>
      </p:sp>
      <p:sp>
        <p:nvSpPr>
          <p:cNvPr id="189" name="2…"/>
          <p:cNvSpPr txBox="1"/>
          <p:nvPr/>
        </p:nvSpPr>
        <p:spPr>
          <a:xfrm>
            <a:off x="6885381" y="6869569"/>
            <a:ext cx="346249" cy="20723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3200"/>
            </a:pPr>
            <a:r>
              <a:rPr lang="en-US" dirty="0"/>
              <a:t>0</a:t>
            </a:r>
            <a:endParaRPr dirty="0"/>
          </a:p>
          <a:p>
            <a:pPr algn="l">
              <a:defRPr sz="3200"/>
            </a:pPr>
            <a:r>
              <a:rPr lang="en-US" dirty="0"/>
              <a:t>1</a:t>
            </a:r>
            <a:endParaRPr dirty="0"/>
          </a:p>
          <a:p>
            <a:pPr algn="l">
              <a:defRPr sz="3200"/>
            </a:pPr>
            <a:r>
              <a:rPr lang="en-US" dirty="0"/>
              <a:t>2</a:t>
            </a:r>
            <a:endParaRPr dirty="0"/>
          </a:p>
          <a:p>
            <a:pPr algn="l">
              <a:defRPr sz="3200"/>
            </a:pPr>
            <a:r>
              <a:rPr lang="en-US" dirty="0"/>
              <a:t>3</a:t>
            </a:r>
            <a:endParaRPr dirty="0"/>
          </a:p>
        </p:txBody>
      </p:sp>
      <p:sp>
        <p:nvSpPr>
          <p:cNvPr id="190" name="Arrow"/>
          <p:cNvSpPr/>
          <p:nvPr/>
        </p:nvSpPr>
        <p:spPr>
          <a:xfrm>
            <a:off x="5249545" y="6737350"/>
            <a:ext cx="1270001" cy="12700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91" name="(for iterates over keys, not vals)"/>
          <p:cNvSpPr txBox="1"/>
          <p:nvPr/>
        </p:nvSpPr>
        <p:spPr>
          <a:xfrm>
            <a:off x="8107045" y="7385049"/>
            <a:ext cx="402118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/>
            </a:lvl1pPr>
          </a:lstStyle>
          <a:p>
            <a:pPr>
              <a:defRPr sz="4800" b="1"/>
            </a:pPr>
            <a:r>
              <a:rPr sz="2400" b="0"/>
              <a:t>(for iterates over keys, not vals)</a:t>
            </a:r>
          </a:p>
        </p:txBody>
      </p:sp>
      <p:sp>
        <p:nvSpPr>
          <p:cNvPr id="192" name="(note there is no order here)"/>
          <p:cNvSpPr txBox="1"/>
          <p:nvPr/>
        </p:nvSpPr>
        <p:spPr>
          <a:xfrm>
            <a:off x="8107044" y="7904222"/>
            <a:ext cx="4211089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/>
            </a:lvl1pPr>
          </a:lstStyle>
          <a:p>
            <a:pPr>
              <a:defRPr sz="4800" b="1"/>
            </a:pPr>
            <a:r>
              <a:rPr sz="2400" b="0" dirty="0"/>
              <a:t>(note there is no order here</a:t>
            </a:r>
            <a:r>
              <a:rPr lang="en-US" sz="2400" b="0" dirty="0"/>
              <a:t> for </a:t>
            </a:r>
          </a:p>
          <a:p>
            <a:pPr>
              <a:defRPr sz="4800" b="1"/>
            </a:pPr>
            <a:r>
              <a:rPr lang="en-US" sz="2400" b="0" dirty="0"/>
              <a:t>Python version &lt; 3.7 </a:t>
            </a:r>
            <a:r>
              <a:rPr sz="2400" b="0" dirty="0"/>
              <a:t>)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Gill Sans SemiBold"/>
        <a:ea typeface="Gill Sans SemiBold"/>
        <a:cs typeface="Gill Sans SemiBold"/>
      </a:majorFont>
      <a:minorFont>
        <a:latin typeface="Gill Sans SemiBold"/>
        <a:ea typeface="Gill Sans SemiBold"/>
        <a:cs typeface="Gill Sans SemiBold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Semi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Gill Sans SemiBold"/>
        <a:ea typeface="Gill Sans SemiBold"/>
        <a:cs typeface="Gill Sans SemiBold"/>
      </a:majorFont>
      <a:minorFont>
        <a:latin typeface="Gill Sans SemiBold"/>
        <a:ea typeface="Gill Sans SemiBold"/>
        <a:cs typeface="Gill Sans SemiBold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Semi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1386</TotalTime>
  <Words>4778</Words>
  <Application>Microsoft Office PowerPoint</Application>
  <PresentationFormat>Custom</PresentationFormat>
  <Paragraphs>974</Paragraphs>
  <Slides>70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78" baseType="lpstr">
      <vt:lpstr>Calibri</vt:lpstr>
      <vt:lpstr>Courier</vt:lpstr>
      <vt:lpstr>Gill Sans</vt:lpstr>
      <vt:lpstr>Gill Sans Light</vt:lpstr>
      <vt:lpstr>Gill Sans SemiBold</vt:lpstr>
      <vt:lpstr>Helvetica Neue</vt:lpstr>
      <vt:lpstr>Menlo</vt:lpstr>
      <vt:lpstr>White</vt:lpstr>
      <vt:lpstr>[220] Dictionary Nesting</vt:lpstr>
      <vt:lpstr>Learning Objectives Today</vt:lpstr>
      <vt:lpstr>Today's Outline</vt:lpstr>
      <vt:lpstr>Creation of Empty Dict</vt:lpstr>
      <vt:lpstr>len, in, for</vt:lpstr>
      <vt:lpstr>len, in, for</vt:lpstr>
      <vt:lpstr>len, in, for</vt:lpstr>
      <vt:lpstr>len, in, for</vt:lpstr>
      <vt:lpstr>len, in, for</vt:lpstr>
      <vt:lpstr>len, in, for</vt:lpstr>
      <vt:lpstr>Extracting keys and values</vt:lpstr>
      <vt:lpstr>Extracting keys and values</vt:lpstr>
      <vt:lpstr>Defaults with get and pop</vt:lpstr>
      <vt:lpstr>Defaults with get and pop</vt:lpstr>
      <vt:lpstr>Defaults with get and pop</vt:lpstr>
      <vt:lpstr>Defaults with get and pop</vt:lpstr>
      <vt:lpstr>Defaults with get and pop</vt:lpstr>
      <vt:lpstr>Today's Outline</vt:lpstr>
      <vt:lpstr>Bucketing/Binning</vt:lpstr>
      <vt:lpstr>Bucketing/Binning</vt:lpstr>
      <vt:lpstr>Bucketing/Binning</vt:lpstr>
      <vt:lpstr>Bucketing/Binning</vt:lpstr>
      <vt:lpstr>Bucketing/Binning</vt:lpstr>
      <vt:lpstr>Bucketing/Binning</vt:lpstr>
      <vt:lpstr>Bucketing/Binning</vt:lpstr>
      <vt:lpstr>Bucketing/Binning</vt:lpstr>
      <vt:lpstr>Bucketing/Binning</vt:lpstr>
      <vt:lpstr>Bins with lists and dicts</vt:lpstr>
      <vt:lpstr>Bins with lists and dicts</vt:lpstr>
      <vt:lpstr>Bins with lists and dicts</vt:lpstr>
      <vt:lpstr>Demo 1: Median Tornado Speed per Year</vt:lpstr>
      <vt:lpstr>Today's Outline</vt:lpstr>
      <vt:lpstr>Table Representation</vt:lpstr>
      <vt:lpstr>Table Representation</vt:lpstr>
      <vt:lpstr>Demo 2: Table Transform</vt:lpstr>
      <vt:lpstr>Today's Outline</vt:lpstr>
      <vt:lpstr>Demo 3: Letter Frequency</vt:lpstr>
      <vt:lpstr>Demo 3: Letter Frequency</vt:lpstr>
      <vt:lpstr>Demo 3: Letter Frequency</vt:lpstr>
      <vt:lpstr>Demo 3: Letter Frequency</vt:lpstr>
      <vt:lpstr>Sequence Data</vt:lpstr>
      <vt:lpstr>Sequence Data</vt:lpstr>
      <vt:lpstr>Sequence Data</vt:lpstr>
      <vt:lpstr>Sequence Data</vt:lpstr>
      <vt:lpstr>Sequence Data</vt:lpstr>
      <vt:lpstr>Sequence Data</vt:lpstr>
      <vt:lpstr>Sequence Data</vt:lpstr>
      <vt:lpstr>Sequence Data</vt:lpstr>
      <vt:lpstr>Sequence Data</vt:lpstr>
      <vt:lpstr>Sequence Data</vt:lpstr>
      <vt:lpstr>Vocabulary</vt:lpstr>
      <vt:lpstr>Random Text Generation</vt:lpstr>
      <vt:lpstr>Random Text Generation</vt:lpstr>
      <vt:lpstr>Hypothetical Use Case</vt:lpstr>
      <vt:lpstr>Demo 4: Conditional Letter Frequency</vt:lpstr>
      <vt:lpstr>Weighted Random</vt:lpstr>
      <vt:lpstr>Weighted Random</vt:lpstr>
      <vt:lpstr>Weighted Random</vt:lpstr>
      <vt:lpstr>Weighted Random</vt:lpstr>
      <vt:lpstr>Weighted Random</vt:lpstr>
      <vt:lpstr>Weighted Random</vt:lpstr>
      <vt:lpstr>Weighted Random</vt:lpstr>
      <vt:lpstr>Weighted Random</vt:lpstr>
      <vt:lpstr>Weighted Random</vt:lpstr>
      <vt:lpstr>Weighted Random</vt:lpstr>
      <vt:lpstr>Weighted Random</vt:lpstr>
      <vt:lpstr>Weighted Random</vt:lpstr>
      <vt:lpstr>Weighted Random</vt:lpstr>
      <vt:lpstr>Weighted Random</vt:lpstr>
      <vt:lpstr>Weighted Random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[301] Dictionary Nesting</dc:title>
  <cp:lastModifiedBy>Michael Doescher</cp:lastModifiedBy>
  <cp:revision>14</cp:revision>
  <dcterms:modified xsi:type="dcterms:W3CDTF">2020-03-05T16:04:53Z</dcterms:modified>
</cp:coreProperties>
</file>